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43891200" cy="32918400"/>
  <p:notesSz cx="9296400" cy="7010400"/>
  <p:defaultTextStyle>
    <a:defPPr>
      <a:defRPr lang="en-US"/>
    </a:defPPr>
    <a:lvl1pPr marL="0" algn="l" defTabSz="2089221" rtl="0" eaLnBrk="1" latinLnBrk="0" hangingPunct="1">
      <a:defRPr sz="4113" kern="1200">
        <a:solidFill>
          <a:schemeClr val="tx1"/>
        </a:solidFill>
        <a:latin typeface="+mn-lt"/>
        <a:ea typeface="+mn-ea"/>
        <a:cs typeface="+mn-cs"/>
      </a:defRPr>
    </a:lvl1pPr>
    <a:lvl2pPr marL="1044611" algn="l" defTabSz="2089221" rtl="0" eaLnBrk="1" latinLnBrk="0" hangingPunct="1">
      <a:defRPr sz="4113" kern="1200">
        <a:solidFill>
          <a:schemeClr val="tx1"/>
        </a:solidFill>
        <a:latin typeface="+mn-lt"/>
        <a:ea typeface="+mn-ea"/>
        <a:cs typeface="+mn-cs"/>
      </a:defRPr>
    </a:lvl2pPr>
    <a:lvl3pPr marL="2089221" algn="l" defTabSz="2089221" rtl="0" eaLnBrk="1" latinLnBrk="0" hangingPunct="1">
      <a:defRPr sz="4113" kern="1200">
        <a:solidFill>
          <a:schemeClr val="tx1"/>
        </a:solidFill>
        <a:latin typeface="+mn-lt"/>
        <a:ea typeface="+mn-ea"/>
        <a:cs typeface="+mn-cs"/>
      </a:defRPr>
    </a:lvl3pPr>
    <a:lvl4pPr marL="3133832" algn="l" defTabSz="2089221" rtl="0" eaLnBrk="1" latinLnBrk="0" hangingPunct="1">
      <a:defRPr sz="4113" kern="1200">
        <a:solidFill>
          <a:schemeClr val="tx1"/>
        </a:solidFill>
        <a:latin typeface="+mn-lt"/>
        <a:ea typeface="+mn-ea"/>
        <a:cs typeface="+mn-cs"/>
      </a:defRPr>
    </a:lvl4pPr>
    <a:lvl5pPr marL="4178442" algn="l" defTabSz="2089221" rtl="0" eaLnBrk="1" latinLnBrk="0" hangingPunct="1">
      <a:defRPr sz="4113" kern="1200">
        <a:solidFill>
          <a:schemeClr val="tx1"/>
        </a:solidFill>
        <a:latin typeface="+mn-lt"/>
        <a:ea typeface="+mn-ea"/>
        <a:cs typeface="+mn-cs"/>
      </a:defRPr>
    </a:lvl5pPr>
    <a:lvl6pPr marL="5223053" algn="l" defTabSz="2089221" rtl="0" eaLnBrk="1" latinLnBrk="0" hangingPunct="1">
      <a:defRPr sz="4113" kern="1200">
        <a:solidFill>
          <a:schemeClr val="tx1"/>
        </a:solidFill>
        <a:latin typeface="+mn-lt"/>
        <a:ea typeface="+mn-ea"/>
        <a:cs typeface="+mn-cs"/>
      </a:defRPr>
    </a:lvl6pPr>
    <a:lvl7pPr marL="6267663" algn="l" defTabSz="2089221" rtl="0" eaLnBrk="1" latinLnBrk="0" hangingPunct="1">
      <a:defRPr sz="4113" kern="1200">
        <a:solidFill>
          <a:schemeClr val="tx1"/>
        </a:solidFill>
        <a:latin typeface="+mn-lt"/>
        <a:ea typeface="+mn-ea"/>
        <a:cs typeface="+mn-cs"/>
      </a:defRPr>
    </a:lvl7pPr>
    <a:lvl8pPr marL="7312274" algn="l" defTabSz="2089221" rtl="0" eaLnBrk="1" latinLnBrk="0" hangingPunct="1">
      <a:defRPr sz="4113" kern="1200">
        <a:solidFill>
          <a:schemeClr val="tx1"/>
        </a:solidFill>
        <a:latin typeface="+mn-lt"/>
        <a:ea typeface="+mn-ea"/>
        <a:cs typeface="+mn-cs"/>
      </a:defRPr>
    </a:lvl8pPr>
    <a:lvl9pPr marL="8356884" algn="l" defTabSz="2089221" rtl="0" eaLnBrk="1" latinLnBrk="0" hangingPunct="1">
      <a:defRPr sz="411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016" userDrawn="1">
          <p15:clr>
            <a:srgbClr val="A4A3A4"/>
          </p15:clr>
        </p15:guide>
        <p15:guide id="2" pos="47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E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9" autoAdjust="0"/>
    <p:restoredTop sz="94660"/>
  </p:normalViewPr>
  <p:slideViewPr>
    <p:cSldViewPr>
      <p:cViewPr>
        <p:scale>
          <a:sx n="40" d="100"/>
          <a:sy n="40" d="100"/>
        </p:scale>
        <p:origin x="30" y="30"/>
      </p:cViewPr>
      <p:guideLst>
        <p:guide orient="horz" pos="7016"/>
        <p:guide pos="471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636" cy="351673"/>
          </a:xfrm>
          <a:prstGeom prst="rect">
            <a:avLst/>
          </a:prstGeom>
        </p:spPr>
        <p:txBody>
          <a:bodyPr vert="horz" lIns="44348" tIns="22174" rIns="44348" bIns="22174" rtlCol="0"/>
          <a:lstStyle>
            <a:lvl1pPr algn="l">
              <a:defRPr sz="600"/>
            </a:lvl1pPr>
          </a:lstStyle>
          <a:p>
            <a:endParaRPr lang="en-US"/>
          </a:p>
        </p:txBody>
      </p:sp>
      <p:sp>
        <p:nvSpPr>
          <p:cNvPr id="3" name="Date Placeholder 2"/>
          <p:cNvSpPr>
            <a:spLocks noGrp="1"/>
          </p:cNvSpPr>
          <p:nvPr>
            <p:ph type="dt" idx="1"/>
          </p:nvPr>
        </p:nvSpPr>
        <p:spPr>
          <a:xfrm>
            <a:off x="5265562" y="0"/>
            <a:ext cx="4028636" cy="351673"/>
          </a:xfrm>
          <a:prstGeom prst="rect">
            <a:avLst/>
          </a:prstGeom>
        </p:spPr>
        <p:txBody>
          <a:bodyPr vert="horz" lIns="44348" tIns="22174" rIns="44348" bIns="22174" rtlCol="0"/>
          <a:lstStyle>
            <a:lvl1pPr algn="r">
              <a:defRPr sz="600"/>
            </a:lvl1pPr>
          </a:lstStyle>
          <a:p>
            <a:fld id="{36B39AF7-7EF5-45BF-8AB0-41EB4FBEF932}" type="datetimeFigureOut">
              <a:rPr lang="en-US" smtClean="0"/>
              <a:pPr/>
              <a:t>3/5/2019</a:t>
            </a:fld>
            <a:endParaRPr lang="en-US"/>
          </a:p>
        </p:txBody>
      </p:sp>
      <p:sp>
        <p:nvSpPr>
          <p:cNvPr id="4" name="Slide Image Placeholder 3"/>
          <p:cNvSpPr>
            <a:spLocks noGrp="1" noRot="1" noChangeAspect="1"/>
          </p:cNvSpPr>
          <p:nvPr>
            <p:ph type="sldImg" idx="2"/>
          </p:nvPr>
        </p:nvSpPr>
        <p:spPr>
          <a:xfrm>
            <a:off x="3070225" y="876300"/>
            <a:ext cx="3155950" cy="2366963"/>
          </a:xfrm>
          <a:prstGeom prst="rect">
            <a:avLst/>
          </a:prstGeom>
          <a:noFill/>
          <a:ln w="12700">
            <a:solidFill>
              <a:prstClr val="black"/>
            </a:solidFill>
          </a:ln>
        </p:spPr>
        <p:txBody>
          <a:bodyPr vert="horz" lIns="44348" tIns="22174" rIns="44348" bIns="22174" rtlCol="0" anchor="ctr"/>
          <a:lstStyle/>
          <a:p>
            <a:endParaRPr lang="en-US"/>
          </a:p>
        </p:txBody>
      </p:sp>
      <p:sp>
        <p:nvSpPr>
          <p:cNvPr id="5" name="Notes Placeholder 4"/>
          <p:cNvSpPr>
            <a:spLocks noGrp="1"/>
          </p:cNvSpPr>
          <p:nvPr>
            <p:ph type="body" sz="quarter" idx="3"/>
          </p:nvPr>
        </p:nvSpPr>
        <p:spPr>
          <a:xfrm>
            <a:off x="929347" y="3373426"/>
            <a:ext cx="7437707" cy="2760674"/>
          </a:xfrm>
          <a:prstGeom prst="rect">
            <a:avLst/>
          </a:prstGeom>
        </p:spPr>
        <p:txBody>
          <a:bodyPr vert="horz" lIns="44348" tIns="22174" rIns="44348" bIns="2217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727"/>
            <a:ext cx="4028636" cy="351673"/>
          </a:xfrm>
          <a:prstGeom prst="rect">
            <a:avLst/>
          </a:prstGeom>
        </p:spPr>
        <p:txBody>
          <a:bodyPr vert="horz" lIns="44348" tIns="22174" rIns="44348" bIns="22174" rtlCol="0" anchor="b"/>
          <a:lstStyle>
            <a:lvl1pPr algn="l">
              <a:defRPr sz="600"/>
            </a:lvl1pPr>
          </a:lstStyle>
          <a:p>
            <a:endParaRPr lang="en-US"/>
          </a:p>
        </p:txBody>
      </p:sp>
      <p:sp>
        <p:nvSpPr>
          <p:cNvPr id="7" name="Slide Number Placeholder 6"/>
          <p:cNvSpPr>
            <a:spLocks noGrp="1"/>
          </p:cNvSpPr>
          <p:nvPr>
            <p:ph type="sldNum" sz="quarter" idx="5"/>
          </p:nvPr>
        </p:nvSpPr>
        <p:spPr>
          <a:xfrm>
            <a:off x="5265562" y="6658727"/>
            <a:ext cx="4028636" cy="351673"/>
          </a:xfrm>
          <a:prstGeom prst="rect">
            <a:avLst/>
          </a:prstGeom>
        </p:spPr>
        <p:txBody>
          <a:bodyPr vert="horz" lIns="44348" tIns="22174" rIns="44348" bIns="22174" rtlCol="0" anchor="b"/>
          <a:lstStyle>
            <a:lvl1pPr algn="r">
              <a:defRPr sz="600"/>
            </a:lvl1pPr>
          </a:lstStyle>
          <a:p>
            <a:fld id="{CCD5CABE-2025-4D49-82B1-5D6C237857B4}" type="slidenum">
              <a:rPr lang="en-US" smtClean="0"/>
              <a:pPr/>
              <a:t>‹#›</a:t>
            </a:fld>
            <a:endParaRPr lang="en-US"/>
          </a:p>
        </p:txBody>
      </p:sp>
    </p:spTree>
    <p:extLst>
      <p:ext uri="{BB962C8B-B14F-4D97-AF65-F5344CB8AC3E}">
        <p14:creationId xmlns:p14="http://schemas.microsoft.com/office/powerpoint/2010/main" val="238347843"/>
      </p:ext>
    </p:extLst>
  </p:cSld>
  <p:clrMap bg1="lt1" tx1="dk1" bg2="lt2" tx2="dk2" accent1="accent1" accent2="accent2" accent3="accent3" accent4="accent4" accent5="accent5" accent6="accent6" hlink="hlink" folHlink="folHlink"/>
  <p:notesStyle>
    <a:lvl1pPr marL="0" algn="l" defTabSz="2089221" rtl="0" eaLnBrk="1" latinLnBrk="0" hangingPunct="1">
      <a:defRPr sz="2742" kern="1200">
        <a:solidFill>
          <a:schemeClr val="tx1"/>
        </a:solidFill>
        <a:latin typeface="+mn-lt"/>
        <a:ea typeface="+mn-ea"/>
        <a:cs typeface="+mn-cs"/>
      </a:defRPr>
    </a:lvl1pPr>
    <a:lvl2pPr marL="1044611" algn="l" defTabSz="2089221" rtl="0" eaLnBrk="1" latinLnBrk="0" hangingPunct="1">
      <a:defRPr sz="2742" kern="1200">
        <a:solidFill>
          <a:schemeClr val="tx1"/>
        </a:solidFill>
        <a:latin typeface="+mn-lt"/>
        <a:ea typeface="+mn-ea"/>
        <a:cs typeface="+mn-cs"/>
      </a:defRPr>
    </a:lvl2pPr>
    <a:lvl3pPr marL="2089221" algn="l" defTabSz="2089221" rtl="0" eaLnBrk="1" latinLnBrk="0" hangingPunct="1">
      <a:defRPr sz="2742" kern="1200">
        <a:solidFill>
          <a:schemeClr val="tx1"/>
        </a:solidFill>
        <a:latin typeface="+mn-lt"/>
        <a:ea typeface="+mn-ea"/>
        <a:cs typeface="+mn-cs"/>
      </a:defRPr>
    </a:lvl3pPr>
    <a:lvl4pPr marL="3133832" algn="l" defTabSz="2089221" rtl="0" eaLnBrk="1" latinLnBrk="0" hangingPunct="1">
      <a:defRPr sz="2742" kern="1200">
        <a:solidFill>
          <a:schemeClr val="tx1"/>
        </a:solidFill>
        <a:latin typeface="+mn-lt"/>
        <a:ea typeface="+mn-ea"/>
        <a:cs typeface="+mn-cs"/>
      </a:defRPr>
    </a:lvl4pPr>
    <a:lvl5pPr marL="4178442" algn="l" defTabSz="2089221" rtl="0" eaLnBrk="1" latinLnBrk="0" hangingPunct="1">
      <a:defRPr sz="2742" kern="1200">
        <a:solidFill>
          <a:schemeClr val="tx1"/>
        </a:solidFill>
        <a:latin typeface="+mn-lt"/>
        <a:ea typeface="+mn-ea"/>
        <a:cs typeface="+mn-cs"/>
      </a:defRPr>
    </a:lvl5pPr>
    <a:lvl6pPr marL="5223053" algn="l" defTabSz="2089221" rtl="0" eaLnBrk="1" latinLnBrk="0" hangingPunct="1">
      <a:defRPr sz="2742" kern="1200">
        <a:solidFill>
          <a:schemeClr val="tx1"/>
        </a:solidFill>
        <a:latin typeface="+mn-lt"/>
        <a:ea typeface="+mn-ea"/>
        <a:cs typeface="+mn-cs"/>
      </a:defRPr>
    </a:lvl6pPr>
    <a:lvl7pPr marL="6267663" algn="l" defTabSz="2089221" rtl="0" eaLnBrk="1" latinLnBrk="0" hangingPunct="1">
      <a:defRPr sz="2742" kern="1200">
        <a:solidFill>
          <a:schemeClr val="tx1"/>
        </a:solidFill>
        <a:latin typeface="+mn-lt"/>
        <a:ea typeface="+mn-ea"/>
        <a:cs typeface="+mn-cs"/>
      </a:defRPr>
    </a:lvl7pPr>
    <a:lvl8pPr marL="7312274" algn="l" defTabSz="2089221" rtl="0" eaLnBrk="1" latinLnBrk="0" hangingPunct="1">
      <a:defRPr sz="2742" kern="1200">
        <a:solidFill>
          <a:schemeClr val="tx1"/>
        </a:solidFill>
        <a:latin typeface="+mn-lt"/>
        <a:ea typeface="+mn-ea"/>
        <a:cs typeface="+mn-cs"/>
      </a:defRPr>
    </a:lvl8pPr>
    <a:lvl9pPr marL="8356884" algn="l" defTabSz="2089221" rtl="0" eaLnBrk="1" latinLnBrk="0" hangingPunct="1">
      <a:defRPr sz="274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D5CABE-2025-4D49-82B1-5D6C237857B4}" type="slidenum">
              <a:rPr lang="en-US" smtClean="0"/>
              <a:pPr/>
              <a:t>1</a:t>
            </a:fld>
            <a:endParaRPr lang="en-US"/>
          </a:p>
        </p:txBody>
      </p:sp>
    </p:spTree>
    <p:extLst>
      <p:ext uri="{BB962C8B-B14F-4D97-AF65-F5344CB8AC3E}">
        <p14:creationId xmlns:p14="http://schemas.microsoft.com/office/powerpoint/2010/main" val="2942554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91839" y="10204704"/>
            <a:ext cx="37307522" cy="27699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6583680" y="18434304"/>
            <a:ext cx="3072384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2194560" y="1316736"/>
            <a:ext cx="39502080" cy="276999"/>
          </a:xfrm>
          <a:prstGeom prst="rect">
            <a:avLst/>
          </a:prstGeom>
        </p:spPr>
        <p:txBody>
          <a:bodyPr lIns="0" tIns="0" rIns="0" bIns="0"/>
          <a:lstStyle>
            <a:lvl1pPr>
              <a:defRPr/>
            </a:lvl1pPr>
          </a:lstStyle>
          <a:p>
            <a:endParaRPr/>
          </a:p>
        </p:txBody>
      </p:sp>
      <p:sp>
        <p:nvSpPr>
          <p:cNvPr id="3" name="Holder 3"/>
          <p:cNvSpPr>
            <a:spLocks noGrp="1"/>
          </p:cNvSpPr>
          <p:nvPr>
            <p:ph type="body" idx="1"/>
          </p:nvPr>
        </p:nvSpPr>
        <p:spPr>
          <a:xfrm>
            <a:off x="2194560" y="7571232"/>
            <a:ext cx="39502080" cy="276999"/>
          </a:xfrm>
          <a:prstGeom prst="rect">
            <a:avLst/>
          </a:prstGeom>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3/5/2019</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194560" y="1316736"/>
            <a:ext cx="39502080" cy="276999"/>
          </a:xfrm>
          <a:prstGeom prst="rect">
            <a:avLst/>
          </a:prstGeom>
        </p:spPr>
        <p:txBody>
          <a:bodyPr lIns="0" tIns="0" rIns="0" bIns="0"/>
          <a:lstStyle>
            <a:lvl1pPr>
              <a:defRPr/>
            </a:lvl1pPr>
          </a:lstStyle>
          <a:p>
            <a:endParaRPr/>
          </a:p>
        </p:txBody>
      </p:sp>
      <p:sp>
        <p:nvSpPr>
          <p:cNvPr id="3" name="Holder 3"/>
          <p:cNvSpPr>
            <a:spLocks noGrp="1"/>
          </p:cNvSpPr>
          <p:nvPr>
            <p:ph sz="half" idx="2"/>
          </p:nvPr>
        </p:nvSpPr>
        <p:spPr>
          <a:xfrm>
            <a:off x="2194560" y="7571232"/>
            <a:ext cx="19092673"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22603967" y="7571232"/>
            <a:ext cx="19092673"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3/5/2019</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194560" y="1316736"/>
            <a:ext cx="39502080" cy="276999"/>
          </a:xfrm>
          <a:prstGeom prst="rect">
            <a:avLst/>
          </a:prstGeom>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3/5/2019</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3/5/2019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14923008" y="30614112"/>
            <a:ext cx="14045184" cy="63293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2194561" y="30614112"/>
            <a:ext cx="10094976" cy="63293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3/5/2019</a:t>
            </a:fld>
            <a:endParaRPr lang="en-US"/>
          </a:p>
        </p:txBody>
      </p:sp>
      <p:sp>
        <p:nvSpPr>
          <p:cNvPr id="6" name="Holder 6"/>
          <p:cNvSpPr>
            <a:spLocks noGrp="1"/>
          </p:cNvSpPr>
          <p:nvPr>
            <p:ph type="sldNum" sz="quarter" idx="7"/>
          </p:nvPr>
        </p:nvSpPr>
        <p:spPr>
          <a:xfrm>
            <a:off x="31601667" y="30614112"/>
            <a:ext cx="10094976" cy="63293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998159">
        <a:defRPr>
          <a:latin typeface="+mn-lt"/>
          <a:ea typeface="+mn-ea"/>
          <a:cs typeface="+mn-cs"/>
        </a:defRPr>
      </a:lvl2pPr>
      <a:lvl3pPr marL="1996318">
        <a:defRPr>
          <a:latin typeface="+mn-lt"/>
          <a:ea typeface="+mn-ea"/>
          <a:cs typeface="+mn-cs"/>
        </a:defRPr>
      </a:lvl3pPr>
      <a:lvl4pPr marL="2994477">
        <a:defRPr>
          <a:latin typeface="+mn-lt"/>
          <a:ea typeface="+mn-ea"/>
          <a:cs typeface="+mn-cs"/>
        </a:defRPr>
      </a:lvl4pPr>
      <a:lvl5pPr marL="3992636">
        <a:defRPr>
          <a:latin typeface="+mn-lt"/>
          <a:ea typeface="+mn-ea"/>
          <a:cs typeface="+mn-cs"/>
        </a:defRPr>
      </a:lvl5pPr>
      <a:lvl6pPr marL="4990795">
        <a:defRPr>
          <a:latin typeface="+mn-lt"/>
          <a:ea typeface="+mn-ea"/>
          <a:cs typeface="+mn-cs"/>
        </a:defRPr>
      </a:lvl6pPr>
      <a:lvl7pPr marL="5988954">
        <a:defRPr>
          <a:latin typeface="+mn-lt"/>
          <a:ea typeface="+mn-ea"/>
          <a:cs typeface="+mn-cs"/>
        </a:defRPr>
      </a:lvl7pPr>
      <a:lvl8pPr marL="6987113">
        <a:defRPr>
          <a:latin typeface="+mn-lt"/>
          <a:ea typeface="+mn-ea"/>
          <a:cs typeface="+mn-cs"/>
        </a:defRPr>
      </a:lvl8pPr>
      <a:lvl9pPr marL="7985272">
        <a:defRPr>
          <a:latin typeface="+mn-lt"/>
          <a:ea typeface="+mn-ea"/>
          <a:cs typeface="+mn-cs"/>
        </a:defRPr>
      </a:lvl9pPr>
    </p:bodyStyle>
    <p:otherStyle>
      <a:lvl1pPr marL="0">
        <a:defRPr>
          <a:latin typeface="+mn-lt"/>
          <a:ea typeface="+mn-ea"/>
          <a:cs typeface="+mn-cs"/>
        </a:defRPr>
      </a:lvl1pPr>
      <a:lvl2pPr marL="998159">
        <a:defRPr>
          <a:latin typeface="+mn-lt"/>
          <a:ea typeface="+mn-ea"/>
          <a:cs typeface="+mn-cs"/>
        </a:defRPr>
      </a:lvl2pPr>
      <a:lvl3pPr marL="1996318">
        <a:defRPr>
          <a:latin typeface="+mn-lt"/>
          <a:ea typeface="+mn-ea"/>
          <a:cs typeface="+mn-cs"/>
        </a:defRPr>
      </a:lvl3pPr>
      <a:lvl4pPr marL="2994477">
        <a:defRPr>
          <a:latin typeface="+mn-lt"/>
          <a:ea typeface="+mn-ea"/>
          <a:cs typeface="+mn-cs"/>
        </a:defRPr>
      </a:lvl4pPr>
      <a:lvl5pPr marL="3992636">
        <a:defRPr>
          <a:latin typeface="+mn-lt"/>
          <a:ea typeface="+mn-ea"/>
          <a:cs typeface="+mn-cs"/>
        </a:defRPr>
      </a:lvl5pPr>
      <a:lvl6pPr marL="4990795">
        <a:defRPr>
          <a:latin typeface="+mn-lt"/>
          <a:ea typeface="+mn-ea"/>
          <a:cs typeface="+mn-cs"/>
        </a:defRPr>
      </a:lvl6pPr>
      <a:lvl7pPr marL="5988954">
        <a:defRPr>
          <a:latin typeface="+mn-lt"/>
          <a:ea typeface="+mn-ea"/>
          <a:cs typeface="+mn-cs"/>
        </a:defRPr>
      </a:lvl7pPr>
      <a:lvl8pPr marL="6987113">
        <a:defRPr>
          <a:latin typeface="+mn-lt"/>
          <a:ea typeface="+mn-ea"/>
          <a:cs typeface="+mn-cs"/>
        </a:defRPr>
      </a:lvl8pPr>
      <a:lvl9pPr marL="7985272">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emf"/><Relationship Id="rId13" Type="http://schemas.openxmlformats.org/officeDocument/2006/relationships/image" Target="../media/image11.emf"/><Relationship Id="rId18" Type="http://schemas.openxmlformats.org/officeDocument/2006/relationships/image" Target="../media/image16.emf"/><Relationship Id="rId26" Type="http://schemas.openxmlformats.org/officeDocument/2006/relationships/image" Target="../media/image24.png"/><Relationship Id="rId3" Type="http://schemas.openxmlformats.org/officeDocument/2006/relationships/image" Target="../media/image1.png"/><Relationship Id="rId21" Type="http://schemas.openxmlformats.org/officeDocument/2006/relationships/image" Target="../media/image19.emf"/><Relationship Id="rId7" Type="http://schemas.openxmlformats.org/officeDocument/2006/relationships/image" Target="../media/image5.emf"/><Relationship Id="rId12" Type="http://schemas.openxmlformats.org/officeDocument/2006/relationships/image" Target="../media/image10.emf"/><Relationship Id="rId17" Type="http://schemas.openxmlformats.org/officeDocument/2006/relationships/image" Target="../media/image15.emf"/><Relationship Id="rId25" Type="http://schemas.openxmlformats.org/officeDocument/2006/relationships/image" Target="../media/image23.png"/><Relationship Id="rId2" Type="http://schemas.openxmlformats.org/officeDocument/2006/relationships/notesSlide" Target="../notesSlides/notesSlide1.xml"/><Relationship Id="rId16" Type="http://schemas.openxmlformats.org/officeDocument/2006/relationships/image" Target="../media/image14.emf"/><Relationship Id="rId20" Type="http://schemas.openxmlformats.org/officeDocument/2006/relationships/image" Target="../media/image18.jpeg"/><Relationship Id="rId29"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4.emf"/><Relationship Id="rId11" Type="http://schemas.openxmlformats.org/officeDocument/2006/relationships/image" Target="../media/image9.emf"/><Relationship Id="rId24" Type="http://schemas.openxmlformats.org/officeDocument/2006/relationships/image" Target="../media/image22.emf"/><Relationship Id="rId5" Type="http://schemas.openxmlformats.org/officeDocument/2006/relationships/image" Target="../media/image3.emf"/><Relationship Id="rId15" Type="http://schemas.openxmlformats.org/officeDocument/2006/relationships/image" Target="../media/image13.png"/><Relationship Id="rId23" Type="http://schemas.openxmlformats.org/officeDocument/2006/relationships/image" Target="../media/image21.emf"/><Relationship Id="rId28" Type="http://schemas.openxmlformats.org/officeDocument/2006/relationships/image" Target="../media/image26.png"/><Relationship Id="rId10" Type="http://schemas.openxmlformats.org/officeDocument/2006/relationships/image" Target="../media/image8.emf"/><Relationship Id="rId19" Type="http://schemas.openxmlformats.org/officeDocument/2006/relationships/image" Target="../media/image17.emf"/><Relationship Id="rId31" Type="http://schemas.openxmlformats.org/officeDocument/2006/relationships/image" Target="../media/image29.emf"/><Relationship Id="rId4" Type="http://schemas.openxmlformats.org/officeDocument/2006/relationships/image" Target="../media/image2.jpeg"/><Relationship Id="rId9" Type="http://schemas.openxmlformats.org/officeDocument/2006/relationships/image" Target="../media/image7.emf"/><Relationship Id="rId14" Type="http://schemas.openxmlformats.org/officeDocument/2006/relationships/image" Target="../media/image12.emf"/><Relationship Id="rId22" Type="http://schemas.openxmlformats.org/officeDocument/2006/relationships/image" Target="../media/image20.emf"/><Relationship Id="rId27" Type="http://schemas.openxmlformats.org/officeDocument/2006/relationships/image" Target="../media/image25.png"/><Relationship Id="rId30"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bk object 16"/>
          <p:cNvSpPr/>
          <p:nvPr/>
        </p:nvSpPr>
        <p:spPr>
          <a:xfrm>
            <a:off x="362794" y="2393011"/>
            <a:ext cx="43528406" cy="3474389"/>
          </a:xfrm>
          <a:custGeom>
            <a:avLst/>
            <a:gdLst/>
            <a:ahLst/>
            <a:cxnLst/>
            <a:rect l="l" t="t" r="r" b="b"/>
            <a:pathLst>
              <a:path w="19782790" h="972819">
                <a:moveTo>
                  <a:pt x="0" y="972457"/>
                </a:moveTo>
                <a:lnTo>
                  <a:pt x="19782435" y="972457"/>
                </a:lnTo>
                <a:lnTo>
                  <a:pt x="19782435" y="0"/>
                </a:lnTo>
                <a:lnTo>
                  <a:pt x="0" y="0"/>
                </a:lnTo>
                <a:lnTo>
                  <a:pt x="0" y="972457"/>
                </a:lnTo>
                <a:close/>
              </a:path>
            </a:pathLst>
          </a:custGeom>
          <a:solidFill>
            <a:srgbClr val="DBF5F8"/>
          </a:solidFill>
        </p:spPr>
        <p:txBody>
          <a:bodyPr wrap="square" lIns="0" tIns="0" rIns="0" bIns="0" rtlCol="0"/>
          <a:lstStyle/>
          <a:p>
            <a:endParaRPr sz="8980" dirty="0"/>
          </a:p>
        </p:txBody>
      </p:sp>
      <p:sp>
        <p:nvSpPr>
          <p:cNvPr id="55" name="bk object 17"/>
          <p:cNvSpPr/>
          <p:nvPr/>
        </p:nvSpPr>
        <p:spPr>
          <a:xfrm>
            <a:off x="10998743" y="1218942"/>
            <a:ext cx="21812512" cy="2994832"/>
          </a:xfrm>
          <a:custGeom>
            <a:avLst/>
            <a:gdLst/>
            <a:ahLst/>
            <a:cxnLst/>
            <a:rect l="l" t="t" r="r" b="b"/>
            <a:pathLst>
              <a:path w="9991090" h="1229360">
                <a:moveTo>
                  <a:pt x="9376150" y="0"/>
                </a:moveTo>
                <a:lnTo>
                  <a:pt x="614470" y="0"/>
                </a:lnTo>
                <a:lnTo>
                  <a:pt x="566450" y="1848"/>
                </a:lnTo>
                <a:lnTo>
                  <a:pt x="519441" y="7302"/>
                </a:lnTo>
                <a:lnTo>
                  <a:pt x="473579" y="16226"/>
                </a:lnTo>
                <a:lnTo>
                  <a:pt x="429002" y="28482"/>
                </a:lnTo>
                <a:lnTo>
                  <a:pt x="385844" y="43935"/>
                </a:lnTo>
                <a:lnTo>
                  <a:pt x="344244" y="62447"/>
                </a:lnTo>
                <a:lnTo>
                  <a:pt x="304338" y="83882"/>
                </a:lnTo>
                <a:lnTo>
                  <a:pt x="266261" y="108104"/>
                </a:lnTo>
                <a:lnTo>
                  <a:pt x="230152" y="134976"/>
                </a:lnTo>
                <a:lnTo>
                  <a:pt x="196147" y="164361"/>
                </a:lnTo>
                <a:lnTo>
                  <a:pt x="164382" y="196123"/>
                </a:lnTo>
                <a:lnTo>
                  <a:pt x="134994" y="230125"/>
                </a:lnTo>
                <a:lnTo>
                  <a:pt x="108119" y="266231"/>
                </a:lnTo>
                <a:lnTo>
                  <a:pt x="83894" y="304304"/>
                </a:lnTo>
                <a:lnTo>
                  <a:pt x="62456" y="344208"/>
                </a:lnTo>
                <a:lnTo>
                  <a:pt x="43941" y="385806"/>
                </a:lnTo>
                <a:lnTo>
                  <a:pt x="28487" y="428961"/>
                </a:lnTo>
                <a:lnTo>
                  <a:pt x="16228" y="473537"/>
                </a:lnTo>
                <a:lnTo>
                  <a:pt x="7303" y="519398"/>
                </a:lnTo>
                <a:lnTo>
                  <a:pt x="1848" y="566406"/>
                </a:lnTo>
                <a:lnTo>
                  <a:pt x="0" y="614425"/>
                </a:lnTo>
                <a:lnTo>
                  <a:pt x="1848" y="662451"/>
                </a:lnTo>
                <a:lnTo>
                  <a:pt x="7303" y="709465"/>
                </a:lnTo>
                <a:lnTo>
                  <a:pt x="16228" y="755330"/>
                </a:lnTo>
                <a:lnTo>
                  <a:pt x="28487" y="799911"/>
                </a:lnTo>
                <a:lnTo>
                  <a:pt x="43941" y="843070"/>
                </a:lnTo>
                <a:lnTo>
                  <a:pt x="62456" y="884671"/>
                </a:lnTo>
                <a:lnTo>
                  <a:pt x="83894" y="924578"/>
                </a:lnTo>
                <a:lnTo>
                  <a:pt x="108119" y="962654"/>
                </a:lnTo>
                <a:lnTo>
                  <a:pt x="134994" y="998762"/>
                </a:lnTo>
                <a:lnTo>
                  <a:pt x="164382" y="1032766"/>
                </a:lnTo>
                <a:lnTo>
                  <a:pt x="196147" y="1064530"/>
                </a:lnTo>
                <a:lnTo>
                  <a:pt x="230152" y="1093916"/>
                </a:lnTo>
                <a:lnTo>
                  <a:pt x="266261" y="1120789"/>
                </a:lnTo>
                <a:lnTo>
                  <a:pt x="304338" y="1145012"/>
                </a:lnTo>
                <a:lnTo>
                  <a:pt x="344244" y="1166448"/>
                </a:lnTo>
                <a:lnTo>
                  <a:pt x="385844" y="1184960"/>
                </a:lnTo>
                <a:lnTo>
                  <a:pt x="429002" y="1200413"/>
                </a:lnTo>
                <a:lnTo>
                  <a:pt x="473579" y="1212670"/>
                </a:lnTo>
                <a:lnTo>
                  <a:pt x="519441" y="1221593"/>
                </a:lnTo>
                <a:lnTo>
                  <a:pt x="566450" y="1227048"/>
                </a:lnTo>
                <a:lnTo>
                  <a:pt x="614470" y="1228896"/>
                </a:lnTo>
                <a:lnTo>
                  <a:pt x="9376150" y="1228896"/>
                </a:lnTo>
                <a:lnTo>
                  <a:pt x="9424170" y="1227048"/>
                </a:lnTo>
                <a:lnTo>
                  <a:pt x="9471178" y="1221593"/>
                </a:lnTo>
                <a:lnTo>
                  <a:pt x="9517038" y="1212670"/>
                </a:lnTo>
                <a:lnTo>
                  <a:pt x="9561614" y="1200413"/>
                </a:lnTo>
                <a:lnTo>
                  <a:pt x="9604770" y="1184960"/>
                </a:lnTo>
                <a:lnTo>
                  <a:pt x="9646367" y="1166448"/>
                </a:lnTo>
                <a:lnTo>
                  <a:pt x="9686271" y="1145012"/>
                </a:lnTo>
                <a:lnTo>
                  <a:pt x="9724344" y="1120789"/>
                </a:lnTo>
                <a:lnTo>
                  <a:pt x="9760450" y="1093916"/>
                </a:lnTo>
                <a:lnTo>
                  <a:pt x="9794452" y="1064530"/>
                </a:lnTo>
                <a:lnTo>
                  <a:pt x="9826214" y="1032766"/>
                </a:lnTo>
                <a:lnTo>
                  <a:pt x="9855600" y="998762"/>
                </a:lnTo>
                <a:lnTo>
                  <a:pt x="9882471" y="962654"/>
                </a:lnTo>
                <a:lnTo>
                  <a:pt x="9906693" y="924578"/>
                </a:lnTo>
                <a:lnTo>
                  <a:pt x="9928128" y="884671"/>
                </a:lnTo>
                <a:lnTo>
                  <a:pt x="9946641" y="843070"/>
                </a:lnTo>
                <a:lnTo>
                  <a:pt x="9962093" y="799911"/>
                </a:lnTo>
                <a:lnTo>
                  <a:pt x="9974350" y="755330"/>
                </a:lnTo>
                <a:lnTo>
                  <a:pt x="9983273" y="709465"/>
                </a:lnTo>
                <a:lnTo>
                  <a:pt x="9988728" y="662451"/>
                </a:lnTo>
                <a:lnTo>
                  <a:pt x="9990576" y="614425"/>
                </a:lnTo>
                <a:lnTo>
                  <a:pt x="9988728" y="566406"/>
                </a:lnTo>
                <a:lnTo>
                  <a:pt x="9983273" y="519398"/>
                </a:lnTo>
                <a:lnTo>
                  <a:pt x="9974350" y="473537"/>
                </a:lnTo>
                <a:lnTo>
                  <a:pt x="9962093" y="428961"/>
                </a:lnTo>
                <a:lnTo>
                  <a:pt x="9946641" y="385806"/>
                </a:lnTo>
                <a:lnTo>
                  <a:pt x="9928128" y="344208"/>
                </a:lnTo>
                <a:lnTo>
                  <a:pt x="9906693" y="304304"/>
                </a:lnTo>
                <a:lnTo>
                  <a:pt x="9882471" y="266231"/>
                </a:lnTo>
                <a:lnTo>
                  <a:pt x="9855600" y="230125"/>
                </a:lnTo>
                <a:lnTo>
                  <a:pt x="9826214" y="196123"/>
                </a:lnTo>
                <a:lnTo>
                  <a:pt x="9794452" y="164361"/>
                </a:lnTo>
                <a:lnTo>
                  <a:pt x="9760450" y="134976"/>
                </a:lnTo>
                <a:lnTo>
                  <a:pt x="9724344" y="108104"/>
                </a:lnTo>
                <a:lnTo>
                  <a:pt x="9686271" y="83882"/>
                </a:lnTo>
                <a:lnTo>
                  <a:pt x="9646367" y="62447"/>
                </a:lnTo>
                <a:lnTo>
                  <a:pt x="9604770" y="43935"/>
                </a:lnTo>
                <a:lnTo>
                  <a:pt x="9561614" y="28482"/>
                </a:lnTo>
                <a:lnTo>
                  <a:pt x="9517038" y="16226"/>
                </a:lnTo>
                <a:lnTo>
                  <a:pt x="9471178" y="7302"/>
                </a:lnTo>
                <a:lnTo>
                  <a:pt x="9424170" y="1848"/>
                </a:lnTo>
                <a:lnTo>
                  <a:pt x="9376150" y="0"/>
                </a:lnTo>
                <a:close/>
              </a:path>
            </a:pathLst>
          </a:custGeom>
          <a:solidFill>
            <a:srgbClr val="FFFFFF"/>
          </a:solidFill>
        </p:spPr>
        <p:txBody>
          <a:bodyPr wrap="square" lIns="0" tIns="0" rIns="0" bIns="0" rtlCol="0"/>
          <a:lstStyle/>
          <a:p>
            <a:endParaRPr sz="8980"/>
          </a:p>
        </p:txBody>
      </p:sp>
      <p:sp>
        <p:nvSpPr>
          <p:cNvPr id="3" name="object 3"/>
          <p:cNvSpPr/>
          <p:nvPr/>
        </p:nvSpPr>
        <p:spPr>
          <a:xfrm>
            <a:off x="15076627" y="6878644"/>
            <a:ext cx="28034329" cy="929111"/>
          </a:xfrm>
          <a:custGeom>
            <a:avLst/>
            <a:gdLst/>
            <a:ahLst/>
            <a:cxnLst/>
            <a:rect l="l" t="t" r="r" b="b"/>
            <a:pathLst>
              <a:path w="6272530" h="382270">
                <a:moveTo>
                  <a:pt x="0" y="382027"/>
                </a:moveTo>
                <a:lnTo>
                  <a:pt x="6272479" y="382027"/>
                </a:lnTo>
                <a:lnTo>
                  <a:pt x="6272479" y="0"/>
                </a:lnTo>
                <a:lnTo>
                  <a:pt x="0" y="0"/>
                </a:lnTo>
                <a:lnTo>
                  <a:pt x="0" y="382027"/>
                </a:lnTo>
                <a:close/>
              </a:path>
            </a:pathLst>
          </a:custGeom>
          <a:solidFill>
            <a:srgbClr val="04607A"/>
          </a:solidFill>
        </p:spPr>
        <p:txBody>
          <a:bodyPr wrap="square" lIns="0" tIns="0" rIns="0" bIns="0" rtlCol="0"/>
          <a:lstStyle/>
          <a:p>
            <a:endParaRPr sz="8980"/>
          </a:p>
        </p:txBody>
      </p:sp>
      <p:sp>
        <p:nvSpPr>
          <p:cNvPr id="4" name="object 4"/>
          <p:cNvSpPr/>
          <p:nvPr/>
        </p:nvSpPr>
        <p:spPr>
          <a:xfrm>
            <a:off x="679297" y="6878644"/>
            <a:ext cx="13694165" cy="928882"/>
          </a:xfrm>
          <a:custGeom>
            <a:avLst/>
            <a:gdLst/>
            <a:ahLst/>
            <a:cxnLst/>
            <a:rect l="l" t="t" r="r" b="b"/>
            <a:pathLst>
              <a:path w="6272530" h="382270">
                <a:moveTo>
                  <a:pt x="0" y="382027"/>
                </a:moveTo>
                <a:lnTo>
                  <a:pt x="6272479" y="382027"/>
                </a:lnTo>
                <a:lnTo>
                  <a:pt x="6272479" y="0"/>
                </a:lnTo>
                <a:lnTo>
                  <a:pt x="0" y="0"/>
                </a:lnTo>
                <a:lnTo>
                  <a:pt x="0" y="382027"/>
                </a:lnTo>
                <a:close/>
              </a:path>
            </a:pathLst>
          </a:custGeom>
          <a:solidFill>
            <a:srgbClr val="F45411"/>
          </a:solidFill>
        </p:spPr>
        <p:txBody>
          <a:bodyPr wrap="square" lIns="0" tIns="0" rIns="0" bIns="0" rtlCol="0"/>
          <a:lstStyle/>
          <a:p>
            <a:endParaRPr sz="8980"/>
          </a:p>
        </p:txBody>
      </p:sp>
      <p:sp>
        <p:nvSpPr>
          <p:cNvPr id="5" name="object 5"/>
          <p:cNvSpPr txBox="1"/>
          <p:nvPr/>
        </p:nvSpPr>
        <p:spPr>
          <a:xfrm>
            <a:off x="5129988" y="5914427"/>
            <a:ext cx="4471212" cy="876307"/>
          </a:xfrm>
          <a:prstGeom prst="rect">
            <a:avLst/>
          </a:prstGeom>
        </p:spPr>
        <p:txBody>
          <a:bodyPr vert="horz" wrap="square" lIns="0" tIns="36045" rIns="0" bIns="0" rtlCol="0">
            <a:spAutoFit/>
          </a:bodyPr>
          <a:lstStyle/>
          <a:p>
            <a:pPr marL="27727">
              <a:spcBef>
                <a:spcPts val="284"/>
              </a:spcBef>
            </a:pPr>
            <a:r>
              <a:rPr lang="en-US" sz="5458" b="1" spc="-327" dirty="0">
                <a:solidFill>
                  <a:schemeClr val="accent6">
                    <a:lumMod val="75000"/>
                  </a:schemeClr>
                </a:solidFill>
                <a:latin typeface="Arial"/>
                <a:cs typeface="Arial"/>
              </a:rPr>
              <a:t>MOTIVATION</a:t>
            </a:r>
            <a:endParaRPr sz="5458" spc="-327" dirty="0">
              <a:solidFill>
                <a:schemeClr val="accent6">
                  <a:lumMod val="75000"/>
                </a:schemeClr>
              </a:solidFill>
              <a:latin typeface="Arial"/>
              <a:cs typeface="Arial"/>
            </a:endParaRPr>
          </a:p>
        </p:txBody>
      </p:sp>
      <p:sp>
        <p:nvSpPr>
          <p:cNvPr id="6" name="object 6"/>
          <p:cNvSpPr/>
          <p:nvPr/>
        </p:nvSpPr>
        <p:spPr>
          <a:xfrm>
            <a:off x="29321454" y="26236911"/>
            <a:ext cx="13694165" cy="731520"/>
          </a:xfrm>
          <a:custGeom>
            <a:avLst/>
            <a:gdLst/>
            <a:ahLst/>
            <a:cxnLst/>
            <a:rect l="l" t="t" r="r" b="b"/>
            <a:pathLst>
              <a:path w="6272530" h="382270">
                <a:moveTo>
                  <a:pt x="0" y="382027"/>
                </a:moveTo>
                <a:lnTo>
                  <a:pt x="6272479" y="382027"/>
                </a:lnTo>
                <a:lnTo>
                  <a:pt x="6272479" y="0"/>
                </a:lnTo>
                <a:lnTo>
                  <a:pt x="0" y="0"/>
                </a:lnTo>
                <a:lnTo>
                  <a:pt x="0" y="382027"/>
                </a:lnTo>
                <a:close/>
              </a:path>
            </a:pathLst>
          </a:custGeom>
          <a:solidFill>
            <a:srgbClr val="0E6EC5"/>
          </a:solidFill>
        </p:spPr>
        <p:txBody>
          <a:bodyPr wrap="square" lIns="0" tIns="0" rIns="0" bIns="0" rtlCol="0"/>
          <a:lstStyle/>
          <a:p>
            <a:endParaRPr sz="8980"/>
          </a:p>
        </p:txBody>
      </p:sp>
      <p:sp>
        <p:nvSpPr>
          <p:cNvPr id="7" name="object 7"/>
          <p:cNvSpPr txBox="1"/>
          <p:nvPr/>
        </p:nvSpPr>
        <p:spPr>
          <a:xfrm>
            <a:off x="31915905" y="25298400"/>
            <a:ext cx="8393895" cy="876307"/>
          </a:xfrm>
          <a:prstGeom prst="rect">
            <a:avLst/>
          </a:prstGeom>
        </p:spPr>
        <p:txBody>
          <a:bodyPr vert="horz" wrap="square" lIns="0" tIns="36045" rIns="0" bIns="0" rtlCol="0">
            <a:spAutoFit/>
          </a:bodyPr>
          <a:lstStyle/>
          <a:p>
            <a:pPr marL="27727">
              <a:spcBef>
                <a:spcPts val="284"/>
              </a:spcBef>
            </a:pPr>
            <a:r>
              <a:rPr lang="en-US" sz="5458" b="1" spc="-327" dirty="0">
                <a:solidFill>
                  <a:srgbClr val="0E6EC5"/>
                </a:solidFill>
                <a:latin typeface="Arial"/>
                <a:cs typeface="Arial"/>
              </a:rPr>
              <a:t>QUESTIONS &amp; FEEDBACK</a:t>
            </a:r>
            <a:endParaRPr sz="5458" spc="-327" dirty="0">
              <a:solidFill>
                <a:srgbClr val="0E6EC5"/>
              </a:solidFill>
              <a:latin typeface="Arial"/>
              <a:cs typeface="Arial"/>
            </a:endParaRPr>
          </a:p>
        </p:txBody>
      </p:sp>
      <p:sp>
        <p:nvSpPr>
          <p:cNvPr id="8" name="object 8"/>
          <p:cNvSpPr/>
          <p:nvPr/>
        </p:nvSpPr>
        <p:spPr>
          <a:xfrm>
            <a:off x="38628316" y="647072"/>
            <a:ext cx="4417305" cy="1404516"/>
          </a:xfrm>
          <a:prstGeom prst="rect">
            <a:avLst/>
          </a:prstGeom>
          <a:blipFill>
            <a:blip r:embed="rId3" cstate="print"/>
            <a:stretch>
              <a:fillRect/>
            </a:stretch>
          </a:blipFill>
        </p:spPr>
        <p:txBody>
          <a:bodyPr wrap="square" lIns="0" tIns="0" rIns="0" bIns="0" rtlCol="0"/>
          <a:lstStyle/>
          <a:p>
            <a:endParaRPr sz="8980"/>
          </a:p>
        </p:txBody>
      </p:sp>
      <p:sp>
        <p:nvSpPr>
          <p:cNvPr id="9" name="object 9"/>
          <p:cNvSpPr/>
          <p:nvPr/>
        </p:nvSpPr>
        <p:spPr>
          <a:xfrm>
            <a:off x="493861" y="768076"/>
            <a:ext cx="2479168" cy="1404516"/>
          </a:xfrm>
          <a:prstGeom prst="rect">
            <a:avLst/>
          </a:prstGeom>
          <a:blipFill>
            <a:blip r:embed="rId4" cstate="print"/>
            <a:stretch>
              <a:fillRect/>
            </a:stretch>
          </a:blipFill>
        </p:spPr>
        <p:txBody>
          <a:bodyPr wrap="square" lIns="0" tIns="0" rIns="0" bIns="0" rtlCol="0"/>
          <a:lstStyle/>
          <a:p>
            <a:endParaRPr sz="8980"/>
          </a:p>
        </p:txBody>
      </p:sp>
      <p:sp>
        <p:nvSpPr>
          <p:cNvPr id="10" name="object 10"/>
          <p:cNvSpPr txBox="1"/>
          <p:nvPr/>
        </p:nvSpPr>
        <p:spPr>
          <a:xfrm>
            <a:off x="22919016" y="5841829"/>
            <a:ext cx="12513984" cy="868325"/>
          </a:xfrm>
          <a:prstGeom prst="rect">
            <a:avLst/>
          </a:prstGeom>
        </p:spPr>
        <p:txBody>
          <a:bodyPr vert="horz" wrap="square" lIns="0" tIns="36045" rIns="0" bIns="0" rtlCol="0">
            <a:spAutoFit/>
          </a:bodyPr>
          <a:lstStyle/>
          <a:p>
            <a:pPr marL="27727">
              <a:spcBef>
                <a:spcPts val="284"/>
              </a:spcBef>
            </a:pPr>
            <a:r>
              <a:rPr lang="en-US" sz="5458" b="1" spc="-327" dirty="0">
                <a:solidFill>
                  <a:schemeClr val="accent5">
                    <a:lumMod val="75000"/>
                  </a:schemeClr>
                </a:solidFill>
                <a:latin typeface="Arial"/>
                <a:cs typeface="Arial"/>
              </a:rPr>
              <a:t>FEATURED PROJECTS AND RESULTS</a:t>
            </a:r>
            <a:endParaRPr sz="5458" spc="-327" dirty="0">
              <a:solidFill>
                <a:schemeClr val="accent5">
                  <a:lumMod val="75000"/>
                </a:schemeClr>
              </a:solidFill>
              <a:latin typeface="Arial"/>
              <a:cs typeface="Arial"/>
            </a:endParaRPr>
          </a:p>
        </p:txBody>
      </p:sp>
      <p:sp>
        <p:nvSpPr>
          <p:cNvPr id="16" name="object 16"/>
          <p:cNvSpPr txBox="1"/>
          <p:nvPr/>
        </p:nvSpPr>
        <p:spPr>
          <a:xfrm>
            <a:off x="28833547" y="26750984"/>
            <a:ext cx="14277409" cy="5454330"/>
          </a:xfrm>
          <a:prstGeom prst="rect">
            <a:avLst/>
          </a:prstGeom>
          <a:ln w="11168">
            <a:noFill/>
          </a:ln>
        </p:spPr>
        <p:txBody>
          <a:bodyPr vert="horz" wrap="square" lIns="0" tIns="245380" rIns="0" bIns="0" rtlCol="0">
            <a:spAutoFit/>
          </a:bodyPr>
          <a:lstStyle/>
          <a:p>
            <a:pPr marL="1306513" indent="-517525">
              <a:spcBef>
                <a:spcPts val="1135"/>
              </a:spcBef>
              <a:buSzPct val="84615"/>
              <a:buFont typeface="+mj-lt"/>
              <a:buAutoNum type="arabicPeriod"/>
              <a:tabLst>
                <a:tab pos="1501775" algn="l"/>
              </a:tabLst>
            </a:pPr>
            <a:r>
              <a:rPr lang="en-US" sz="4000" dirty="0">
                <a:latin typeface="Arial"/>
                <a:cs typeface="Arial"/>
              </a:rPr>
              <a:t>What types of model output, endpoint, or quantified resilience metric would most benefit your work?</a:t>
            </a:r>
          </a:p>
          <a:p>
            <a:pPr marL="1306513" indent="-517525">
              <a:spcBef>
                <a:spcPts val="1135"/>
              </a:spcBef>
              <a:buSzPct val="84615"/>
              <a:buFont typeface="+mj-lt"/>
              <a:buAutoNum type="arabicPeriod"/>
              <a:tabLst>
                <a:tab pos="1501775" algn="l"/>
              </a:tabLst>
            </a:pPr>
            <a:r>
              <a:rPr lang="en-US" sz="4000" dirty="0">
                <a:latin typeface="Arial"/>
                <a:cs typeface="Arial"/>
              </a:rPr>
              <a:t>What adaptation policies or rules would you most like to see incorporated into the model framework?</a:t>
            </a:r>
          </a:p>
          <a:p>
            <a:pPr marL="1306513" indent="-517525">
              <a:spcBef>
                <a:spcPts val="1135"/>
              </a:spcBef>
              <a:buSzPct val="84615"/>
              <a:buFont typeface="+mj-lt"/>
              <a:buAutoNum type="arabicPeriod"/>
              <a:tabLst>
                <a:tab pos="1501775" algn="l"/>
              </a:tabLst>
            </a:pPr>
            <a:r>
              <a:rPr lang="en-US" sz="4000" dirty="0">
                <a:latin typeface="Arial"/>
                <a:cs typeface="Arial"/>
              </a:rPr>
              <a:t>In this project we plan on adding more econometrics, concepts of equity and distributional consequences, and feedbacks with acute hazards. What else would you like to see us tackle?</a:t>
            </a:r>
          </a:p>
        </p:txBody>
      </p:sp>
      <p:sp>
        <p:nvSpPr>
          <p:cNvPr id="25" name="Rounded Rectangle 24"/>
          <p:cNvSpPr/>
          <p:nvPr/>
        </p:nvSpPr>
        <p:spPr>
          <a:xfrm>
            <a:off x="10006508" y="647072"/>
            <a:ext cx="24387506" cy="348128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980"/>
          </a:p>
        </p:txBody>
      </p:sp>
      <p:sp>
        <p:nvSpPr>
          <p:cNvPr id="26" name="TextBox 25"/>
          <p:cNvSpPr txBox="1"/>
          <p:nvPr/>
        </p:nvSpPr>
        <p:spPr>
          <a:xfrm>
            <a:off x="10006508" y="1067242"/>
            <a:ext cx="24068012" cy="4419158"/>
          </a:xfrm>
          <a:prstGeom prst="rect">
            <a:avLst/>
          </a:prstGeom>
          <a:noFill/>
        </p:spPr>
        <p:txBody>
          <a:bodyPr wrap="square" rtlCol="0">
            <a:spAutoFit/>
          </a:bodyPr>
          <a:lstStyle/>
          <a:p>
            <a:pPr algn="ctr">
              <a:spcBef>
                <a:spcPts val="284"/>
              </a:spcBef>
            </a:pPr>
            <a:r>
              <a:rPr lang="en-US" sz="5240" b="1" spc="-327" dirty="0">
                <a:solidFill>
                  <a:srgbClr val="0A5294"/>
                </a:solidFill>
                <a:latin typeface="Arial"/>
                <a:cs typeface="Arial"/>
              </a:rPr>
              <a:t>ENVISIONING A RESILIENT OREGON COAST</a:t>
            </a:r>
          </a:p>
          <a:p>
            <a:pPr algn="ctr">
              <a:spcBef>
                <a:spcPts val="284"/>
              </a:spcBef>
            </a:pPr>
            <a:r>
              <a:rPr lang="en-US" sz="5240" b="1" spc="-150" dirty="0">
                <a:solidFill>
                  <a:srgbClr val="0A5294"/>
                </a:solidFill>
                <a:latin typeface="Arial"/>
                <a:cs typeface="Arial"/>
              </a:rPr>
              <a:t> Co-developing alternative futures for adaptation planning and decision-making</a:t>
            </a:r>
            <a:endParaRPr lang="en-US" sz="5240" spc="-327" dirty="0">
              <a:latin typeface="Arial"/>
              <a:cs typeface="Arial"/>
            </a:endParaRPr>
          </a:p>
          <a:p>
            <a:pPr algn="ctr">
              <a:spcBef>
                <a:spcPts val="3755"/>
              </a:spcBef>
            </a:pPr>
            <a:r>
              <a:rPr lang="en-US" sz="5240" spc="-327" dirty="0">
                <a:solidFill>
                  <a:srgbClr val="0A5294"/>
                </a:solidFill>
                <a:latin typeface="Arial"/>
                <a:cs typeface="Arial"/>
              </a:rPr>
              <a:t>ALTERNATIVE SCENARIOS FOR EXPLORING COMMUNITY FUTURES </a:t>
            </a:r>
            <a:endParaRPr lang="en-US" sz="5240" spc="-327" dirty="0">
              <a:latin typeface="Arial"/>
              <a:cs typeface="Arial"/>
            </a:endParaRPr>
          </a:p>
          <a:p>
            <a:endParaRPr lang="en-US" sz="8980" dirty="0"/>
          </a:p>
        </p:txBody>
      </p:sp>
      <p:pic>
        <p:nvPicPr>
          <p:cNvPr id="22" name="Picture 21"/>
          <p:cNvPicPr>
            <a:picLocks noChangeAspect="1"/>
          </p:cNvPicPr>
          <p:nvPr/>
        </p:nvPicPr>
        <p:blipFill rotWithShape="1">
          <a:blip r:embed="rId5" cstate="print"/>
          <a:srcRect l="5048" r="48007"/>
          <a:stretch/>
        </p:blipFill>
        <p:spPr>
          <a:xfrm>
            <a:off x="34431573" y="17577324"/>
            <a:ext cx="1687139" cy="3898300"/>
          </a:xfrm>
          <a:prstGeom prst="rect">
            <a:avLst/>
          </a:prstGeom>
          <a:ln w="57150">
            <a:solidFill>
              <a:schemeClr val="tx2"/>
            </a:solidFill>
          </a:ln>
        </p:spPr>
      </p:pic>
      <p:pic>
        <p:nvPicPr>
          <p:cNvPr id="24" name="Picture 23"/>
          <p:cNvPicPr>
            <a:picLocks noChangeAspect="1"/>
          </p:cNvPicPr>
          <p:nvPr/>
        </p:nvPicPr>
        <p:blipFill rotWithShape="1">
          <a:blip r:embed="rId6" cstate="print"/>
          <a:srcRect l="4196" r="51209"/>
          <a:stretch/>
        </p:blipFill>
        <p:spPr>
          <a:xfrm>
            <a:off x="38661795" y="17577324"/>
            <a:ext cx="1687139" cy="3898299"/>
          </a:xfrm>
          <a:prstGeom prst="rect">
            <a:avLst/>
          </a:prstGeom>
          <a:ln w="57150">
            <a:solidFill>
              <a:schemeClr val="tx2"/>
            </a:solidFill>
          </a:ln>
        </p:spPr>
      </p:pic>
      <p:pic>
        <p:nvPicPr>
          <p:cNvPr id="27" name="Picture 26"/>
          <p:cNvPicPr>
            <a:picLocks noChangeAspect="1"/>
          </p:cNvPicPr>
          <p:nvPr/>
        </p:nvPicPr>
        <p:blipFill rotWithShape="1">
          <a:blip r:embed="rId7" cstate="print"/>
          <a:srcRect l="8872" r="51201"/>
          <a:stretch/>
        </p:blipFill>
        <p:spPr>
          <a:xfrm>
            <a:off x="40809169" y="17634727"/>
            <a:ext cx="1526459" cy="3872497"/>
          </a:xfrm>
          <a:prstGeom prst="rect">
            <a:avLst/>
          </a:prstGeom>
          <a:ln w="57150">
            <a:solidFill>
              <a:schemeClr val="tx2"/>
            </a:solidFill>
          </a:ln>
        </p:spPr>
      </p:pic>
      <p:sp>
        <p:nvSpPr>
          <p:cNvPr id="34" name="Rectangle 33"/>
          <p:cNvSpPr/>
          <p:nvPr/>
        </p:nvSpPr>
        <p:spPr>
          <a:xfrm>
            <a:off x="1129101" y="8860133"/>
            <a:ext cx="9454971" cy="2123658"/>
          </a:xfrm>
          <a:prstGeom prst="rect">
            <a:avLst/>
          </a:prstGeom>
          <a:solidFill>
            <a:schemeClr val="accent1">
              <a:lumMod val="20000"/>
              <a:lumOff val="80000"/>
            </a:schemeClr>
          </a:solidFill>
        </p:spPr>
        <p:txBody>
          <a:bodyPr wrap="square">
            <a:spAutoFit/>
          </a:bodyPr>
          <a:lstStyle/>
          <a:p>
            <a:pPr marL="15250">
              <a:spcBef>
                <a:spcPts val="1910"/>
              </a:spcBef>
            </a:pPr>
            <a:r>
              <a:rPr lang="en-US" sz="4400" b="1" spc="-349" dirty="0">
                <a:latin typeface="Arial"/>
                <a:cs typeface="Arial"/>
              </a:rPr>
              <a:t>Create, explore  and  evaluate </a:t>
            </a:r>
            <a:br>
              <a:rPr lang="en-US" sz="4400" b="1" spc="-349" dirty="0">
                <a:latin typeface="Arial"/>
                <a:cs typeface="Arial"/>
              </a:rPr>
            </a:br>
            <a:r>
              <a:rPr lang="en-US" sz="4400" b="1" spc="-349" dirty="0">
                <a:latin typeface="Arial"/>
                <a:cs typeface="Arial"/>
              </a:rPr>
              <a:t>trajectories of change via </a:t>
            </a:r>
            <a:br>
              <a:rPr lang="en-US" sz="4400" b="1" spc="-349" dirty="0">
                <a:latin typeface="Arial"/>
                <a:cs typeface="Arial"/>
              </a:rPr>
            </a:br>
            <a:r>
              <a:rPr lang="en-US" sz="4400" b="1" spc="-349" dirty="0">
                <a:latin typeface="Arial"/>
                <a:cs typeface="Arial"/>
              </a:rPr>
              <a:t>Scenario Analysis </a:t>
            </a:r>
          </a:p>
        </p:txBody>
      </p:sp>
      <p:sp>
        <p:nvSpPr>
          <p:cNvPr id="36" name="Rectangle 35"/>
          <p:cNvSpPr/>
          <p:nvPr/>
        </p:nvSpPr>
        <p:spPr>
          <a:xfrm>
            <a:off x="1036110" y="20497800"/>
            <a:ext cx="12913424" cy="1446550"/>
          </a:xfrm>
          <a:prstGeom prst="rect">
            <a:avLst/>
          </a:prstGeom>
          <a:solidFill>
            <a:schemeClr val="accent1">
              <a:lumMod val="20000"/>
              <a:lumOff val="80000"/>
            </a:schemeClr>
          </a:solidFill>
        </p:spPr>
        <p:txBody>
          <a:bodyPr wrap="square">
            <a:spAutoFit/>
          </a:bodyPr>
          <a:lstStyle/>
          <a:p>
            <a:pPr marL="15250">
              <a:spcBef>
                <a:spcPts val="1910"/>
              </a:spcBef>
            </a:pPr>
            <a:r>
              <a:rPr lang="en-US" sz="4400" b="1" spc="-349" dirty="0">
                <a:latin typeface="Arial"/>
                <a:cs typeface="Arial"/>
              </a:rPr>
              <a:t>Explore climate, population growth impacts on land use, property, infrastructure, and ecosystem services</a:t>
            </a:r>
            <a:endParaRPr lang="en-US" sz="4000" dirty="0">
              <a:latin typeface="Arial"/>
              <a:cs typeface="Arial"/>
            </a:endParaRPr>
          </a:p>
        </p:txBody>
      </p:sp>
      <p:sp>
        <p:nvSpPr>
          <p:cNvPr id="37" name="Rectangle 36"/>
          <p:cNvSpPr/>
          <p:nvPr/>
        </p:nvSpPr>
        <p:spPr>
          <a:xfrm>
            <a:off x="34610437" y="16844727"/>
            <a:ext cx="1624993" cy="769441"/>
          </a:xfrm>
          <a:prstGeom prst="rect">
            <a:avLst/>
          </a:prstGeom>
        </p:spPr>
        <p:txBody>
          <a:bodyPr wrap="square">
            <a:spAutoFit/>
          </a:bodyPr>
          <a:lstStyle/>
          <a:p>
            <a:r>
              <a:rPr lang="en-US" sz="4400" b="1" dirty="0"/>
              <a:t>2010</a:t>
            </a:r>
            <a:endParaRPr lang="en-US" sz="4000" dirty="0"/>
          </a:p>
        </p:txBody>
      </p:sp>
      <p:sp>
        <p:nvSpPr>
          <p:cNvPr id="41" name="Rectangle 40"/>
          <p:cNvSpPr/>
          <p:nvPr/>
        </p:nvSpPr>
        <p:spPr>
          <a:xfrm>
            <a:off x="36493211" y="16844728"/>
            <a:ext cx="5694307" cy="769441"/>
          </a:xfrm>
          <a:prstGeom prst="rect">
            <a:avLst/>
          </a:prstGeom>
        </p:spPr>
        <p:txBody>
          <a:bodyPr wrap="square">
            <a:spAutoFit/>
          </a:bodyPr>
          <a:lstStyle/>
          <a:p>
            <a:r>
              <a:rPr lang="en-US" sz="4400" b="1" dirty="0">
                <a:latin typeface="Calibri" panose="020F0502020204030204" pitchFamily="34" charset="0"/>
              </a:rPr>
              <a:t>  2030       2060 </a:t>
            </a:r>
            <a:r>
              <a:rPr lang="en-US" sz="4400" dirty="0">
                <a:latin typeface="Calibri" panose="020F0502020204030204" pitchFamily="34" charset="0"/>
              </a:rPr>
              <a:t>     </a:t>
            </a:r>
            <a:r>
              <a:rPr lang="en-US" sz="4400" b="1" dirty="0">
                <a:latin typeface="Calibri" panose="020F0502020204030204" pitchFamily="34" charset="0"/>
              </a:rPr>
              <a:t>2090 </a:t>
            </a:r>
            <a:endParaRPr lang="en-US" dirty="0"/>
          </a:p>
        </p:txBody>
      </p:sp>
      <p:sp>
        <p:nvSpPr>
          <p:cNvPr id="42" name="Rectangle 41"/>
          <p:cNvSpPr/>
          <p:nvPr/>
        </p:nvSpPr>
        <p:spPr>
          <a:xfrm>
            <a:off x="29353968" y="16878809"/>
            <a:ext cx="4720552" cy="4154984"/>
          </a:xfrm>
          <a:prstGeom prst="rect">
            <a:avLst/>
          </a:prstGeom>
        </p:spPr>
        <p:txBody>
          <a:bodyPr wrap="square">
            <a:spAutoFit/>
          </a:bodyPr>
          <a:lstStyle/>
          <a:p>
            <a:r>
              <a:rPr lang="en-US" sz="4400" dirty="0">
                <a:solidFill>
                  <a:srgbClr val="000000"/>
                </a:solidFill>
                <a:latin typeface="Calibri" panose="020F0502020204030204" pitchFamily="34" charset="0"/>
              </a:rPr>
              <a:t>BPS constructed in a </a:t>
            </a:r>
            <a:r>
              <a:rPr lang="en-US" sz="4400" b="1" dirty="0">
                <a:solidFill>
                  <a:srgbClr val="000000"/>
                </a:solidFill>
                <a:latin typeface="Calibri" panose="020F0502020204030204" pitchFamily="34" charset="0"/>
              </a:rPr>
              <a:t>high </a:t>
            </a:r>
            <a:r>
              <a:rPr lang="en-US" sz="4400" dirty="0">
                <a:solidFill>
                  <a:srgbClr val="000000"/>
                </a:solidFill>
                <a:latin typeface="Calibri" panose="020F0502020204030204" pitchFamily="34" charset="0"/>
              </a:rPr>
              <a:t>impact climate scenario under </a:t>
            </a:r>
            <a:r>
              <a:rPr lang="en-US" sz="4400" b="1" dirty="0">
                <a:solidFill>
                  <a:srgbClr val="000000"/>
                </a:solidFill>
                <a:latin typeface="Calibri" panose="020F0502020204030204" pitchFamily="34" charset="0"/>
              </a:rPr>
              <a:t>Protect </a:t>
            </a:r>
            <a:r>
              <a:rPr lang="en-US" sz="4400" dirty="0">
                <a:solidFill>
                  <a:srgbClr val="000000"/>
                </a:solidFill>
                <a:latin typeface="Calibri" panose="020F0502020204030204" pitchFamily="34" charset="0"/>
              </a:rPr>
              <a:t>policy scenario in Ocean Shores. </a:t>
            </a:r>
            <a:endParaRPr lang="en-US" dirty="0"/>
          </a:p>
        </p:txBody>
      </p:sp>
      <p:sp>
        <p:nvSpPr>
          <p:cNvPr id="43" name="Rectangle 42"/>
          <p:cNvSpPr/>
          <p:nvPr/>
        </p:nvSpPr>
        <p:spPr>
          <a:xfrm>
            <a:off x="29440482" y="9055488"/>
            <a:ext cx="13377037" cy="1347519"/>
          </a:xfrm>
          <a:prstGeom prst="rect">
            <a:avLst/>
          </a:prstGeom>
          <a:solidFill>
            <a:schemeClr val="accent3">
              <a:lumMod val="40000"/>
              <a:lumOff val="60000"/>
            </a:schemeClr>
          </a:solidFill>
        </p:spPr>
        <p:txBody>
          <a:bodyPr wrap="square">
            <a:spAutoFit/>
          </a:bodyPr>
          <a:lstStyle/>
          <a:p>
            <a:pPr marL="471353"/>
            <a:r>
              <a:rPr lang="en-US" sz="4000" b="1" spc="-262" dirty="0">
                <a:latin typeface="Arial"/>
                <a:cs typeface="Arial"/>
              </a:rPr>
              <a:t>Grays Harbor County </a:t>
            </a:r>
            <a:br>
              <a:rPr lang="en-US" sz="4000" b="1" spc="-262" dirty="0">
                <a:latin typeface="Arial"/>
                <a:cs typeface="Arial"/>
              </a:rPr>
            </a:br>
            <a:r>
              <a:rPr lang="en-US" sz="4000" b="1" spc="-262" dirty="0">
                <a:latin typeface="Arial"/>
                <a:cs typeface="Arial"/>
              </a:rPr>
              <a:t>Coastal Futures</a:t>
            </a:r>
            <a:endParaRPr lang="en-US" sz="4000" dirty="0">
              <a:latin typeface="Arial"/>
              <a:cs typeface="Arial"/>
            </a:endParaRPr>
          </a:p>
        </p:txBody>
      </p:sp>
      <p:sp>
        <p:nvSpPr>
          <p:cNvPr id="44" name="Rectangle 43"/>
          <p:cNvSpPr/>
          <p:nvPr/>
        </p:nvSpPr>
        <p:spPr>
          <a:xfrm>
            <a:off x="15417252" y="9055488"/>
            <a:ext cx="13387045" cy="1340679"/>
          </a:xfrm>
          <a:prstGeom prst="rect">
            <a:avLst/>
          </a:prstGeom>
          <a:solidFill>
            <a:schemeClr val="accent3">
              <a:lumMod val="40000"/>
              <a:lumOff val="60000"/>
            </a:schemeClr>
          </a:solidFill>
        </p:spPr>
        <p:txBody>
          <a:bodyPr wrap="square">
            <a:noAutofit/>
          </a:bodyPr>
          <a:lstStyle/>
          <a:p>
            <a:pPr marL="471353">
              <a:spcBef>
                <a:spcPts val="491"/>
              </a:spcBef>
            </a:pPr>
            <a:r>
              <a:rPr lang="en-US" sz="4000" b="1" spc="-262" dirty="0">
                <a:latin typeface="Arial"/>
                <a:cs typeface="Arial"/>
              </a:rPr>
              <a:t>Tillamook County </a:t>
            </a:r>
          </a:p>
          <a:p>
            <a:pPr marL="471353">
              <a:spcBef>
                <a:spcPts val="491"/>
              </a:spcBef>
            </a:pPr>
            <a:r>
              <a:rPr lang="en-US" sz="4000" b="1" spc="-262" dirty="0">
                <a:latin typeface="Arial"/>
                <a:cs typeface="Arial"/>
              </a:rPr>
              <a:t>Coastal Futures</a:t>
            </a:r>
            <a:endParaRPr lang="en-US" sz="4000" dirty="0">
              <a:latin typeface="Arial"/>
              <a:cs typeface="Arial"/>
            </a:endParaRPr>
          </a:p>
        </p:txBody>
      </p:sp>
      <p:pic>
        <p:nvPicPr>
          <p:cNvPr id="45" name="Picture 44"/>
          <p:cNvPicPr>
            <a:picLocks noChangeAspect="1"/>
          </p:cNvPicPr>
          <p:nvPr/>
        </p:nvPicPr>
        <p:blipFill>
          <a:blip r:embed="rId8" cstate="print"/>
          <a:stretch>
            <a:fillRect/>
          </a:stretch>
        </p:blipFill>
        <p:spPr>
          <a:xfrm>
            <a:off x="34840584" y="10431940"/>
            <a:ext cx="7902195" cy="4735835"/>
          </a:xfrm>
          <a:prstGeom prst="rect">
            <a:avLst/>
          </a:prstGeom>
        </p:spPr>
      </p:pic>
      <p:sp>
        <p:nvSpPr>
          <p:cNvPr id="46" name="Rectangle 45"/>
          <p:cNvSpPr/>
          <p:nvPr/>
        </p:nvSpPr>
        <p:spPr>
          <a:xfrm>
            <a:off x="35107669" y="15167775"/>
            <a:ext cx="7686352" cy="1384995"/>
          </a:xfrm>
          <a:prstGeom prst="rect">
            <a:avLst/>
          </a:prstGeom>
        </p:spPr>
        <p:txBody>
          <a:bodyPr wrap="square">
            <a:spAutoFit/>
          </a:bodyPr>
          <a:lstStyle/>
          <a:p>
            <a:r>
              <a:rPr lang="en-US" sz="2800" dirty="0">
                <a:solidFill>
                  <a:srgbClr val="000000"/>
                </a:solidFill>
                <a:latin typeface="Calibri" panose="020F0502020204030204" pitchFamily="34" charset="0"/>
              </a:rPr>
              <a:t>Cumulative cost of constructing new BPS in </a:t>
            </a:r>
            <a:r>
              <a:rPr lang="en-US" sz="2800" b="1" dirty="0">
                <a:solidFill>
                  <a:srgbClr val="000000"/>
                </a:solidFill>
                <a:latin typeface="Calibri" panose="020F0502020204030204" pitchFamily="34" charset="0"/>
              </a:rPr>
              <a:t>Protect </a:t>
            </a:r>
            <a:r>
              <a:rPr lang="en-US" sz="2800" dirty="0">
                <a:solidFill>
                  <a:srgbClr val="000000"/>
                </a:solidFill>
                <a:latin typeface="Calibri" panose="020F0502020204030204" pitchFamily="34" charset="0"/>
              </a:rPr>
              <a:t>(county-wide), versus constructing new DRP in </a:t>
            </a:r>
            <a:r>
              <a:rPr lang="en-US" sz="2800" b="1" dirty="0">
                <a:solidFill>
                  <a:srgbClr val="000000"/>
                </a:solidFill>
                <a:latin typeface="Calibri" panose="020F0502020204030204" pitchFamily="34" charset="0"/>
              </a:rPr>
              <a:t>Restore </a:t>
            </a:r>
            <a:r>
              <a:rPr lang="en-US" sz="2800" dirty="0">
                <a:solidFill>
                  <a:srgbClr val="000000"/>
                </a:solidFill>
                <a:latin typeface="Calibri" panose="020F0502020204030204" pitchFamily="34" charset="0"/>
              </a:rPr>
              <a:t>under </a:t>
            </a:r>
            <a:r>
              <a:rPr lang="en-US" sz="2800" b="1" dirty="0">
                <a:solidFill>
                  <a:srgbClr val="000000"/>
                </a:solidFill>
                <a:latin typeface="Calibri" panose="020F0502020204030204" pitchFamily="34" charset="0"/>
              </a:rPr>
              <a:t>low and high </a:t>
            </a:r>
            <a:r>
              <a:rPr lang="en-US" sz="2800" dirty="0">
                <a:solidFill>
                  <a:srgbClr val="000000"/>
                </a:solidFill>
                <a:latin typeface="Calibri" panose="020F0502020204030204" pitchFamily="34" charset="0"/>
              </a:rPr>
              <a:t>climate scenarios. </a:t>
            </a:r>
            <a:endParaRPr lang="en-US" sz="2800" dirty="0"/>
          </a:p>
        </p:txBody>
      </p:sp>
      <p:pic>
        <p:nvPicPr>
          <p:cNvPr id="47" name="Picture 46"/>
          <p:cNvPicPr>
            <a:picLocks noChangeAspect="1"/>
          </p:cNvPicPr>
          <p:nvPr/>
        </p:nvPicPr>
        <p:blipFill rotWithShape="1">
          <a:blip r:embed="rId9" cstate="print"/>
          <a:srcRect t="17138" b="23699"/>
          <a:stretch/>
        </p:blipFill>
        <p:spPr>
          <a:xfrm>
            <a:off x="10249034" y="8673490"/>
            <a:ext cx="3908355" cy="2546960"/>
          </a:xfrm>
          <a:prstGeom prst="rect">
            <a:avLst/>
          </a:prstGeom>
          <a:effectLst>
            <a:outerShdw blurRad="50800" dist="38100" dir="2700000" algn="tl" rotWithShape="0">
              <a:prstClr val="black">
                <a:alpha val="40000"/>
              </a:prstClr>
            </a:outerShdw>
          </a:effectLst>
        </p:spPr>
      </p:pic>
      <p:pic>
        <p:nvPicPr>
          <p:cNvPr id="2" name="Picture 1"/>
          <p:cNvPicPr>
            <a:picLocks noChangeAspect="1"/>
          </p:cNvPicPr>
          <p:nvPr/>
        </p:nvPicPr>
        <p:blipFill rotWithShape="1">
          <a:blip r:embed="rId10" cstate="print"/>
          <a:srcRect l="16354" t="8624" r="37765" b="4269"/>
          <a:stretch/>
        </p:blipFill>
        <p:spPr>
          <a:xfrm>
            <a:off x="29655118" y="11128616"/>
            <a:ext cx="4738896" cy="5054822"/>
          </a:xfrm>
          <a:prstGeom prst="rect">
            <a:avLst/>
          </a:prstGeom>
          <a:ln>
            <a:solidFill>
              <a:schemeClr val="accent3">
                <a:lumMod val="50000"/>
              </a:schemeClr>
            </a:solidFill>
          </a:ln>
        </p:spPr>
      </p:pic>
      <p:pic>
        <p:nvPicPr>
          <p:cNvPr id="53" name="Picture 52"/>
          <p:cNvPicPr>
            <a:picLocks noChangeAspect="1"/>
          </p:cNvPicPr>
          <p:nvPr/>
        </p:nvPicPr>
        <p:blipFill>
          <a:blip r:embed="rId11" cstate="print"/>
          <a:stretch>
            <a:fillRect/>
          </a:stretch>
        </p:blipFill>
        <p:spPr>
          <a:xfrm>
            <a:off x="9550799" y="28651200"/>
            <a:ext cx="4566356" cy="2468784"/>
          </a:xfrm>
          <a:prstGeom prst="rect">
            <a:avLst/>
          </a:prstGeom>
        </p:spPr>
      </p:pic>
      <p:pic>
        <p:nvPicPr>
          <p:cNvPr id="57" name="Picture 56"/>
          <p:cNvPicPr>
            <a:picLocks noChangeAspect="1"/>
          </p:cNvPicPr>
          <p:nvPr/>
        </p:nvPicPr>
        <p:blipFill>
          <a:blip r:embed="rId12" cstate="print"/>
          <a:stretch>
            <a:fillRect/>
          </a:stretch>
        </p:blipFill>
        <p:spPr>
          <a:xfrm>
            <a:off x="965819" y="27511688"/>
            <a:ext cx="3248794" cy="3894045"/>
          </a:xfrm>
          <a:prstGeom prst="rect">
            <a:avLst/>
          </a:prstGeom>
        </p:spPr>
      </p:pic>
      <p:pic>
        <p:nvPicPr>
          <p:cNvPr id="58" name="Picture 57"/>
          <p:cNvPicPr>
            <a:picLocks noChangeAspect="1"/>
          </p:cNvPicPr>
          <p:nvPr/>
        </p:nvPicPr>
        <p:blipFill>
          <a:blip r:embed="rId13" cstate="print"/>
          <a:stretch>
            <a:fillRect/>
          </a:stretch>
        </p:blipFill>
        <p:spPr>
          <a:xfrm>
            <a:off x="5047289" y="27511688"/>
            <a:ext cx="3248794" cy="3894045"/>
          </a:xfrm>
          <a:prstGeom prst="rect">
            <a:avLst/>
          </a:prstGeom>
        </p:spPr>
      </p:pic>
      <p:sp>
        <p:nvSpPr>
          <p:cNvPr id="59" name="Rectangle 58"/>
          <p:cNvSpPr/>
          <p:nvPr/>
        </p:nvSpPr>
        <p:spPr>
          <a:xfrm>
            <a:off x="890565" y="26554093"/>
            <a:ext cx="8151724" cy="954107"/>
          </a:xfrm>
          <a:prstGeom prst="rect">
            <a:avLst/>
          </a:prstGeom>
        </p:spPr>
        <p:txBody>
          <a:bodyPr wrap="square">
            <a:spAutoFit/>
          </a:bodyPr>
          <a:lstStyle/>
          <a:p>
            <a:r>
              <a:rPr lang="en-US" sz="2800" dirty="0">
                <a:solidFill>
                  <a:srgbClr val="000000"/>
                </a:solidFill>
                <a:latin typeface="Calibri" panose="020F0502020204030204" pitchFamily="34" charset="0"/>
              </a:rPr>
              <a:t>Current population density (2010) (left) and projected population density in 2100 (right) in Westport, WA</a:t>
            </a:r>
            <a:endParaRPr lang="en-US" sz="2800" dirty="0"/>
          </a:p>
        </p:txBody>
      </p:sp>
      <p:pic>
        <p:nvPicPr>
          <p:cNvPr id="60" name="Picture 59"/>
          <p:cNvPicPr>
            <a:picLocks noChangeAspect="1"/>
          </p:cNvPicPr>
          <p:nvPr/>
        </p:nvPicPr>
        <p:blipFill>
          <a:blip r:embed="rId14" cstate="print"/>
          <a:stretch>
            <a:fillRect/>
          </a:stretch>
        </p:blipFill>
        <p:spPr>
          <a:xfrm>
            <a:off x="9459241" y="22021800"/>
            <a:ext cx="4637759" cy="2461323"/>
          </a:xfrm>
          <a:prstGeom prst="rect">
            <a:avLst/>
          </a:prstGeom>
        </p:spPr>
      </p:pic>
      <p:sp>
        <p:nvSpPr>
          <p:cNvPr id="61" name="TextBox 60"/>
          <p:cNvSpPr txBox="1"/>
          <p:nvPr/>
        </p:nvSpPr>
        <p:spPr>
          <a:xfrm>
            <a:off x="1502708" y="31369921"/>
            <a:ext cx="6122189" cy="725263"/>
          </a:xfrm>
          <a:prstGeom prst="rect">
            <a:avLst/>
          </a:prstGeom>
          <a:noFill/>
        </p:spPr>
        <p:txBody>
          <a:bodyPr wrap="none" rtlCol="0">
            <a:spAutoFit/>
          </a:bodyPr>
          <a:lstStyle/>
          <a:p>
            <a:r>
              <a:rPr lang="en-US" dirty="0"/>
              <a:t>2010                               2100</a:t>
            </a:r>
          </a:p>
        </p:txBody>
      </p:sp>
      <p:pic>
        <p:nvPicPr>
          <p:cNvPr id="63" name="Picture 62"/>
          <p:cNvPicPr>
            <a:picLocks noChangeAspect="1"/>
          </p:cNvPicPr>
          <p:nvPr/>
        </p:nvPicPr>
        <p:blipFill>
          <a:blip r:embed="rId15" cstate="print"/>
          <a:stretch>
            <a:fillRect/>
          </a:stretch>
        </p:blipFill>
        <p:spPr>
          <a:xfrm>
            <a:off x="9445421" y="25205723"/>
            <a:ext cx="4711968" cy="2443884"/>
          </a:xfrm>
          <a:prstGeom prst="rect">
            <a:avLst/>
          </a:prstGeom>
        </p:spPr>
      </p:pic>
      <p:sp>
        <p:nvSpPr>
          <p:cNvPr id="65" name="Rectangle 64"/>
          <p:cNvSpPr/>
          <p:nvPr/>
        </p:nvSpPr>
        <p:spPr>
          <a:xfrm>
            <a:off x="9880195" y="24246464"/>
            <a:ext cx="3874831" cy="830997"/>
          </a:xfrm>
          <a:prstGeom prst="rect">
            <a:avLst/>
          </a:prstGeom>
        </p:spPr>
        <p:txBody>
          <a:bodyPr wrap="square">
            <a:spAutoFit/>
          </a:bodyPr>
          <a:lstStyle/>
          <a:p>
            <a:r>
              <a:rPr lang="en-US" sz="2400" dirty="0">
                <a:solidFill>
                  <a:srgbClr val="000000"/>
                </a:solidFill>
                <a:latin typeface="Calibri" panose="020F0502020204030204" pitchFamily="34" charset="0"/>
              </a:rPr>
              <a:t>Buildings within FEMA 100-year flood hazard zone</a:t>
            </a:r>
            <a:endParaRPr lang="en-US" sz="2400" dirty="0"/>
          </a:p>
        </p:txBody>
      </p:sp>
      <p:pic>
        <p:nvPicPr>
          <p:cNvPr id="66" name="Picture 65"/>
          <p:cNvPicPr>
            <a:picLocks noChangeAspect="1"/>
          </p:cNvPicPr>
          <p:nvPr/>
        </p:nvPicPr>
        <p:blipFill>
          <a:blip r:embed="rId16" cstate="print"/>
          <a:stretch>
            <a:fillRect/>
          </a:stretch>
        </p:blipFill>
        <p:spPr>
          <a:xfrm>
            <a:off x="15450976" y="16619817"/>
            <a:ext cx="5657136" cy="3886382"/>
          </a:xfrm>
          <a:prstGeom prst="rect">
            <a:avLst/>
          </a:prstGeom>
        </p:spPr>
      </p:pic>
      <p:pic>
        <p:nvPicPr>
          <p:cNvPr id="67" name="Picture 66"/>
          <p:cNvPicPr>
            <a:picLocks noChangeAspect="1"/>
          </p:cNvPicPr>
          <p:nvPr/>
        </p:nvPicPr>
        <p:blipFill>
          <a:blip r:embed="rId17" cstate="print"/>
          <a:stretch>
            <a:fillRect/>
          </a:stretch>
        </p:blipFill>
        <p:spPr>
          <a:xfrm>
            <a:off x="22982224" y="16619817"/>
            <a:ext cx="5643872" cy="3925068"/>
          </a:xfrm>
          <a:prstGeom prst="rect">
            <a:avLst/>
          </a:prstGeom>
        </p:spPr>
      </p:pic>
      <p:pic>
        <p:nvPicPr>
          <p:cNvPr id="68" name="Picture 67"/>
          <p:cNvPicPr>
            <a:picLocks noChangeAspect="1"/>
          </p:cNvPicPr>
          <p:nvPr/>
        </p:nvPicPr>
        <p:blipFill>
          <a:blip r:embed="rId18" cstate="print"/>
          <a:stretch>
            <a:fillRect/>
          </a:stretch>
        </p:blipFill>
        <p:spPr>
          <a:xfrm>
            <a:off x="15144140" y="21580977"/>
            <a:ext cx="9421158" cy="6340620"/>
          </a:xfrm>
          <a:prstGeom prst="rect">
            <a:avLst/>
          </a:prstGeom>
        </p:spPr>
      </p:pic>
      <p:sp>
        <p:nvSpPr>
          <p:cNvPr id="69" name="Rectangle 68"/>
          <p:cNvSpPr/>
          <p:nvPr/>
        </p:nvSpPr>
        <p:spPr>
          <a:xfrm>
            <a:off x="23939005" y="22742989"/>
            <a:ext cx="4653208" cy="4524315"/>
          </a:xfrm>
          <a:prstGeom prst="rect">
            <a:avLst/>
          </a:prstGeom>
        </p:spPr>
        <p:txBody>
          <a:bodyPr wrap="square">
            <a:spAutoFit/>
          </a:bodyPr>
          <a:lstStyle/>
          <a:p>
            <a:r>
              <a:rPr lang="en-US" sz="3200" dirty="0">
                <a:solidFill>
                  <a:srgbClr val="000000"/>
                </a:solidFill>
                <a:latin typeface="Calibri" panose="020F0502020204030204" pitchFamily="34" charset="0"/>
              </a:rPr>
              <a:t>Example of temporal change in backshore protection structures (BPS) in the Rockaway Beach littoral cell in Tillamook County, OR, from 2010 to 2100 under the status quo scenario with medium sea level rise scenario. </a:t>
            </a:r>
            <a:endParaRPr lang="en-US" sz="3200" dirty="0"/>
          </a:p>
        </p:txBody>
      </p:sp>
      <p:pic>
        <p:nvPicPr>
          <p:cNvPr id="71" name="Picture 70"/>
          <p:cNvPicPr>
            <a:picLocks noChangeAspect="1"/>
          </p:cNvPicPr>
          <p:nvPr/>
        </p:nvPicPr>
        <p:blipFill>
          <a:blip r:embed="rId19" cstate="print"/>
          <a:stretch>
            <a:fillRect/>
          </a:stretch>
        </p:blipFill>
        <p:spPr>
          <a:xfrm>
            <a:off x="15239431" y="10633066"/>
            <a:ext cx="7718049" cy="4336384"/>
          </a:xfrm>
          <a:prstGeom prst="rect">
            <a:avLst/>
          </a:prstGeom>
        </p:spPr>
      </p:pic>
      <p:sp>
        <p:nvSpPr>
          <p:cNvPr id="64" name="Rectangle 63"/>
          <p:cNvSpPr/>
          <p:nvPr/>
        </p:nvSpPr>
        <p:spPr>
          <a:xfrm>
            <a:off x="9828845" y="27606550"/>
            <a:ext cx="4511972" cy="830997"/>
          </a:xfrm>
          <a:prstGeom prst="rect">
            <a:avLst/>
          </a:prstGeom>
        </p:spPr>
        <p:txBody>
          <a:bodyPr wrap="square">
            <a:spAutoFit/>
          </a:bodyPr>
          <a:lstStyle/>
          <a:p>
            <a:r>
              <a:rPr lang="en-US" sz="2400" dirty="0">
                <a:solidFill>
                  <a:srgbClr val="000000"/>
                </a:solidFill>
                <a:latin typeface="Calibri" panose="020F0502020204030204" pitchFamily="34" charset="0"/>
              </a:rPr>
              <a:t>Buildings removed from hazard zone  under Realign scenario</a:t>
            </a:r>
            <a:endParaRPr lang="en-US" sz="2400" dirty="0"/>
          </a:p>
        </p:txBody>
      </p:sp>
      <p:sp>
        <p:nvSpPr>
          <p:cNvPr id="11" name="object 11"/>
          <p:cNvSpPr txBox="1"/>
          <p:nvPr/>
        </p:nvSpPr>
        <p:spPr>
          <a:xfrm>
            <a:off x="679297" y="8336098"/>
            <a:ext cx="13694165" cy="23835286"/>
          </a:xfrm>
          <a:prstGeom prst="rect">
            <a:avLst/>
          </a:prstGeom>
          <a:ln w="28575">
            <a:solidFill>
              <a:srgbClr val="F8996F"/>
            </a:solidFill>
          </a:ln>
        </p:spPr>
        <p:txBody>
          <a:bodyPr vert="horz" wrap="square" lIns="0" tIns="242608" rIns="0" bIns="0" rtlCol="0">
            <a:noAutofit/>
          </a:bodyPr>
          <a:lstStyle/>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marL="15250">
              <a:spcBef>
                <a:spcPts val="1910"/>
              </a:spcBef>
            </a:pPr>
            <a:endParaRPr lang="en-US" sz="4257" b="1" spc="-349" dirty="0">
              <a:latin typeface="Arial"/>
              <a:cs typeface="Arial"/>
            </a:endParaRPr>
          </a:p>
          <a:p>
            <a:pPr>
              <a:lnSpc>
                <a:spcPct val="100000"/>
              </a:lnSpc>
            </a:pPr>
            <a:endParaRPr lang="en-US" sz="4585" dirty="0">
              <a:latin typeface="Times New Roman"/>
              <a:cs typeface="Times New Roman"/>
            </a:endParaRPr>
          </a:p>
          <a:p>
            <a:pPr>
              <a:lnSpc>
                <a:spcPct val="100000"/>
              </a:lnSpc>
            </a:pPr>
            <a:endParaRPr lang="en-US" sz="4585" dirty="0">
              <a:latin typeface="Times New Roman"/>
              <a:cs typeface="Times New Roman"/>
            </a:endParaRPr>
          </a:p>
          <a:p>
            <a:pPr>
              <a:lnSpc>
                <a:spcPct val="100000"/>
              </a:lnSpc>
            </a:pPr>
            <a:endParaRPr lang="en-US" sz="4585" dirty="0">
              <a:latin typeface="Times New Roman"/>
              <a:cs typeface="Times New Roman"/>
            </a:endParaRPr>
          </a:p>
          <a:p>
            <a:pPr>
              <a:lnSpc>
                <a:spcPct val="100000"/>
              </a:lnSpc>
            </a:pPr>
            <a:endParaRPr sz="4585" dirty="0">
              <a:latin typeface="Times New Roman"/>
              <a:cs typeface="Times New Roman"/>
            </a:endParaRPr>
          </a:p>
          <a:p>
            <a:pPr>
              <a:lnSpc>
                <a:spcPct val="100000"/>
              </a:lnSpc>
            </a:pPr>
            <a:endParaRPr sz="4585" dirty="0">
              <a:latin typeface="Times New Roman"/>
              <a:cs typeface="Times New Roman"/>
            </a:endParaRPr>
          </a:p>
          <a:p>
            <a:pPr>
              <a:lnSpc>
                <a:spcPct val="100000"/>
              </a:lnSpc>
            </a:pPr>
            <a:endParaRPr sz="4585" dirty="0">
              <a:latin typeface="Times New Roman"/>
              <a:cs typeface="Times New Roman"/>
            </a:endParaRPr>
          </a:p>
        </p:txBody>
      </p:sp>
      <p:cxnSp>
        <p:nvCxnSpPr>
          <p:cNvPr id="73" name="Straight Connector 72"/>
          <p:cNvCxnSpPr/>
          <p:nvPr/>
        </p:nvCxnSpPr>
        <p:spPr>
          <a:xfrm flipH="1" flipV="1">
            <a:off x="29089849" y="8478087"/>
            <a:ext cx="107245" cy="23617097"/>
          </a:xfrm>
          <a:prstGeom prst="line">
            <a:avLst/>
          </a:prstGeom>
        </p:spPr>
        <p:style>
          <a:lnRef idx="1">
            <a:schemeClr val="accent1"/>
          </a:lnRef>
          <a:fillRef idx="0">
            <a:schemeClr val="accent1"/>
          </a:fillRef>
          <a:effectRef idx="0">
            <a:schemeClr val="accent1"/>
          </a:effectRef>
          <a:fontRef idx="minor">
            <a:schemeClr val="tx1"/>
          </a:fontRef>
        </p:style>
      </p:cxnSp>
      <p:sp>
        <p:nvSpPr>
          <p:cNvPr id="18" name="object 18"/>
          <p:cNvSpPr/>
          <p:nvPr/>
        </p:nvSpPr>
        <p:spPr>
          <a:xfrm>
            <a:off x="23388567" y="10793974"/>
            <a:ext cx="5444980" cy="4153962"/>
          </a:xfrm>
          <a:prstGeom prst="rect">
            <a:avLst/>
          </a:prstGeom>
          <a:blipFill>
            <a:blip r:embed="rId20" cstate="print"/>
            <a:stretch>
              <a:fillRect/>
            </a:stretch>
          </a:blipFill>
        </p:spPr>
        <p:txBody>
          <a:bodyPr wrap="square" lIns="0" tIns="0" rIns="0" bIns="0" rtlCol="0"/>
          <a:lstStyle/>
          <a:p>
            <a:endParaRPr sz="8980"/>
          </a:p>
        </p:txBody>
      </p:sp>
      <p:sp>
        <p:nvSpPr>
          <p:cNvPr id="78" name="TextBox 77"/>
          <p:cNvSpPr txBox="1"/>
          <p:nvPr/>
        </p:nvSpPr>
        <p:spPr>
          <a:xfrm>
            <a:off x="15384202" y="15503083"/>
            <a:ext cx="13160212" cy="830997"/>
          </a:xfrm>
          <a:prstGeom prst="rect">
            <a:avLst/>
          </a:prstGeom>
          <a:solidFill>
            <a:schemeClr val="accent1">
              <a:lumMod val="20000"/>
              <a:lumOff val="80000"/>
            </a:schemeClr>
          </a:solidFill>
        </p:spPr>
        <p:txBody>
          <a:bodyPr wrap="square" rtlCol="0">
            <a:spAutoFit/>
          </a:bodyPr>
          <a:lstStyle/>
          <a:p>
            <a:r>
              <a:rPr lang="en-US" sz="4800" dirty="0"/>
              <a:t>Stakeholder-driven Scenario Development</a:t>
            </a:r>
          </a:p>
        </p:txBody>
      </p:sp>
      <p:sp>
        <p:nvSpPr>
          <p:cNvPr id="79" name="Right Arrow 78"/>
          <p:cNvSpPr/>
          <p:nvPr/>
        </p:nvSpPr>
        <p:spPr>
          <a:xfrm>
            <a:off x="21094620" y="17754518"/>
            <a:ext cx="2368877" cy="17088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15417252" y="20977187"/>
            <a:ext cx="13136680" cy="830997"/>
          </a:xfrm>
          <a:prstGeom prst="rect">
            <a:avLst/>
          </a:prstGeom>
          <a:solidFill>
            <a:schemeClr val="accent1">
              <a:lumMod val="20000"/>
              <a:lumOff val="80000"/>
            </a:schemeClr>
          </a:solidFill>
        </p:spPr>
        <p:txBody>
          <a:bodyPr wrap="square" rtlCol="0">
            <a:spAutoFit/>
          </a:bodyPr>
          <a:lstStyle/>
          <a:p>
            <a:r>
              <a:rPr lang="en-US" sz="4800" dirty="0"/>
              <a:t>Example Endpoints</a:t>
            </a:r>
          </a:p>
        </p:txBody>
      </p:sp>
      <p:cxnSp>
        <p:nvCxnSpPr>
          <p:cNvPr id="82" name="Straight Connector 81"/>
          <p:cNvCxnSpPr/>
          <p:nvPr/>
        </p:nvCxnSpPr>
        <p:spPr>
          <a:xfrm>
            <a:off x="15392400" y="15504557"/>
            <a:ext cx="13119357" cy="40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15397973" y="16317359"/>
            <a:ext cx="13119357" cy="40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5392400" y="20962637"/>
            <a:ext cx="13119357" cy="40243"/>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15392400" y="21771435"/>
            <a:ext cx="13124930" cy="11505"/>
          </a:xfrm>
          <a:prstGeom prst="line">
            <a:avLst/>
          </a:prstGeom>
        </p:spPr>
        <p:style>
          <a:lnRef idx="1">
            <a:schemeClr val="accent1"/>
          </a:lnRef>
          <a:fillRef idx="0">
            <a:schemeClr val="accent1"/>
          </a:fillRef>
          <a:effectRef idx="0">
            <a:schemeClr val="accent1"/>
          </a:effectRef>
          <a:fontRef idx="minor">
            <a:schemeClr val="tx1"/>
          </a:fontRef>
        </p:style>
      </p:cxnSp>
      <p:pic>
        <p:nvPicPr>
          <p:cNvPr id="86" name="Picture 85"/>
          <p:cNvPicPr>
            <a:picLocks noChangeAspect="1"/>
          </p:cNvPicPr>
          <p:nvPr/>
        </p:nvPicPr>
        <p:blipFill>
          <a:blip r:embed="rId21" cstate="print"/>
          <a:stretch>
            <a:fillRect/>
          </a:stretch>
        </p:blipFill>
        <p:spPr>
          <a:xfrm>
            <a:off x="21107400" y="27651358"/>
            <a:ext cx="4996990" cy="4408162"/>
          </a:xfrm>
          <a:prstGeom prst="rect">
            <a:avLst/>
          </a:prstGeom>
        </p:spPr>
      </p:pic>
      <p:pic>
        <p:nvPicPr>
          <p:cNvPr id="87" name="Picture 86"/>
          <p:cNvPicPr>
            <a:picLocks noChangeAspect="1"/>
          </p:cNvPicPr>
          <p:nvPr/>
        </p:nvPicPr>
        <p:blipFill>
          <a:blip r:embed="rId22" cstate="print"/>
          <a:stretch>
            <a:fillRect/>
          </a:stretch>
        </p:blipFill>
        <p:spPr>
          <a:xfrm>
            <a:off x="26115276" y="27702747"/>
            <a:ext cx="2791145" cy="4202683"/>
          </a:xfrm>
          <a:prstGeom prst="rect">
            <a:avLst/>
          </a:prstGeom>
        </p:spPr>
      </p:pic>
      <p:sp>
        <p:nvSpPr>
          <p:cNvPr id="12" name="TextBox 11">
            <a:extLst>
              <a:ext uri="{FF2B5EF4-FFF2-40B4-BE49-F238E27FC236}">
                <a16:creationId xmlns:a16="http://schemas.microsoft.com/office/drawing/2014/main" id="{E9F1A853-99A4-43CA-B9F2-867B1E85EDD9}"/>
              </a:ext>
            </a:extLst>
          </p:cNvPr>
          <p:cNvSpPr txBox="1"/>
          <p:nvPr/>
        </p:nvSpPr>
        <p:spPr>
          <a:xfrm>
            <a:off x="36224939" y="2590800"/>
            <a:ext cx="6523261" cy="1358192"/>
          </a:xfrm>
          <a:prstGeom prst="rect">
            <a:avLst/>
          </a:prstGeom>
          <a:noFill/>
        </p:spPr>
        <p:txBody>
          <a:bodyPr wrap="none" rtlCol="0">
            <a:spAutoFit/>
          </a:bodyPr>
          <a:lstStyle/>
          <a:p>
            <a:r>
              <a:rPr lang="en-US" b="1" dirty="0"/>
              <a:t>John Bolte,</a:t>
            </a:r>
          </a:p>
          <a:p>
            <a:r>
              <a:rPr lang="en-US" b="1" dirty="0"/>
              <a:t>john.bolte@oregonstate.edu</a:t>
            </a:r>
          </a:p>
        </p:txBody>
      </p:sp>
      <p:sp>
        <p:nvSpPr>
          <p:cNvPr id="77" name="Rectangle 76"/>
          <p:cNvSpPr/>
          <p:nvPr/>
        </p:nvSpPr>
        <p:spPr>
          <a:xfrm>
            <a:off x="35187251" y="22107174"/>
            <a:ext cx="7555528" cy="2554545"/>
          </a:xfrm>
          <a:prstGeom prst="rect">
            <a:avLst/>
          </a:prstGeom>
        </p:spPr>
        <p:txBody>
          <a:bodyPr wrap="square">
            <a:spAutoFit/>
          </a:bodyPr>
          <a:lstStyle/>
          <a:p>
            <a:r>
              <a:rPr lang="en-US" sz="4000" dirty="0">
                <a:solidFill>
                  <a:srgbClr val="000000"/>
                </a:solidFill>
              </a:rPr>
              <a:t>Number of Buildings in Gray’s Harbor County Impacted by Event Erosion in the High Impact Climate Scenario </a:t>
            </a:r>
            <a:endParaRPr lang="en-US" sz="4000" dirty="0"/>
          </a:p>
        </p:txBody>
      </p:sp>
      <p:pic>
        <p:nvPicPr>
          <p:cNvPr id="23" name="Picture 22"/>
          <p:cNvPicPr>
            <a:picLocks noChangeAspect="1"/>
          </p:cNvPicPr>
          <p:nvPr/>
        </p:nvPicPr>
        <p:blipFill rotWithShape="1">
          <a:blip r:embed="rId23" cstate="print"/>
          <a:srcRect l="6265" t="-555" r="51967" b="555"/>
          <a:stretch/>
        </p:blipFill>
        <p:spPr>
          <a:xfrm>
            <a:off x="36654629" y="17577324"/>
            <a:ext cx="1606799" cy="3898299"/>
          </a:xfrm>
          <a:prstGeom prst="rect">
            <a:avLst/>
          </a:prstGeom>
          <a:ln w="76200">
            <a:solidFill>
              <a:schemeClr val="tx2"/>
            </a:solidFill>
          </a:ln>
        </p:spPr>
      </p:pic>
      <p:sp>
        <p:nvSpPr>
          <p:cNvPr id="40" name="Rectangle 39"/>
          <p:cNvSpPr/>
          <p:nvPr/>
        </p:nvSpPr>
        <p:spPr>
          <a:xfrm>
            <a:off x="34030273" y="16531514"/>
            <a:ext cx="8576901" cy="51284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bject 15"/>
          <p:cNvSpPr txBox="1"/>
          <p:nvPr/>
        </p:nvSpPr>
        <p:spPr>
          <a:xfrm>
            <a:off x="15076627" y="8336098"/>
            <a:ext cx="28050181" cy="23835286"/>
          </a:xfrm>
          <a:prstGeom prst="rect">
            <a:avLst/>
          </a:prstGeom>
          <a:ln w="28575">
            <a:solidFill>
              <a:srgbClr val="03485C"/>
            </a:solidFill>
          </a:ln>
        </p:spPr>
        <p:txBody>
          <a:bodyPr vert="horz" wrap="square" lIns="0" tIns="23568" rIns="0" bIns="0" rtlCol="0">
            <a:noAutofit/>
          </a:bodyPr>
          <a:lstStyle/>
          <a:p>
            <a:pPr marL="27727">
              <a:spcBef>
                <a:spcPts val="186"/>
              </a:spcBef>
            </a:pPr>
            <a:endParaRPr sz="764" dirty="0">
              <a:latin typeface="Arial"/>
              <a:cs typeface="Arial"/>
            </a:endParaRPr>
          </a:p>
          <a:p>
            <a:pPr>
              <a:lnSpc>
                <a:spcPct val="100000"/>
              </a:lnSpc>
            </a:pPr>
            <a:endParaRPr sz="655" dirty="0">
              <a:latin typeface="Times New Roman"/>
              <a:cs typeface="Times New Roman"/>
            </a:endParaRPr>
          </a:p>
          <a:p>
            <a:pPr>
              <a:lnSpc>
                <a:spcPct val="100000"/>
              </a:lnSpc>
            </a:pPr>
            <a:endParaRPr sz="655" dirty="0">
              <a:latin typeface="Times New Roman"/>
              <a:cs typeface="Times New Roman"/>
            </a:endParaRPr>
          </a:p>
          <a:p>
            <a:pPr>
              <a:lnSpc>
                <a:spcPct val="100000"/>
              </a:lnSpc>
            </a:pPr>
            <a:endParaRPr sz="655" dirty="0">
              <a:latin typeface="Times New Roman"/>
              <a:cs typeface="Times New Roman"/>
            </a:endParaRPr>
          </a:p>
          <a:p>
            <a:pPr>
              <a:lnSpc>
                <a:spcPct val="100000"/>
              </a:lnSpc>
            </a:pPr>
            <a:endParaRPr sz="655" dirty="0">
              <a:latin typeface="Times New Roman"/>
              <a:cs typeface="Times New Roman"/>
            </a:endParaRPr>
          </a:p>
          <a:p>
            <a:pPr>
              <a:lnSpc>
                <a:spcPct val="100000"/>
              </a:lnSpc>
            </a:pPr>
            <a:endParaRPr sz="655"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lang="en-US" sz="4148" dirty="0">
              <a:latin typeface="Times New Roman"/>
              <a:cs typeface="Times New Roman"/>
            </a:endParaRPr>
          </a:p>
          <a:p>
            <a:pPr>
              <a:lnSpc>
                <a:spcPct val="100000"/>
              </a:lnSpc>
            </a:pPr>
            <a:endParaRPr sz="4148" dirty="0">
              <a:latin typeface="Times New Roman"/>
              <a:cs typeface="Times New Roman"/>
            </a:endParaRPr>
          </a:p>
          <a:p>
            <a:pPr>
              <a:spcBef>
                <a:spcPts val="11"/>
              </a:spcBef>
            </a:pPr>
            <a:endParaRPr sz="6113"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sz="4148" dirty="0">
              <a:latin typeface="Times New Roman"/>
              <a:cs typeface="Times New Roman"/>
            </a:endParaRPr>
          </a:p>
          <a:p>
            <a:pPr>
              <a:lnSpc>
                <a:spcPct val="100000"/>
              </a:lnSpc>
            </a:pPr>
            <a:endParaRPr sz="4148" dirty="0">
              <a:latin typeface="Times New Roman"/>
              <a:cs typeface="Times New Roman"/>
            </a:endParaRPr>
          </a:p>
        </p:txBody>
      </p:sp>
      <p:pic>
        <p:nvPicPr>
          <p:cNvPr id="17" name="Picture 16"/>
          <p:cNvPicPr>
            <a:picLocks noChangeAspect="1"/>
          </p:cNvPicPr>
          <p:nvPr/>
        </p:nvPicPr>
        <p:blipFill>
          <a:blip r:embed="rId24" cstate="print"/>
          <a:stretch>
            <a:fillRect/>
          </a:stretch>
        </p:blipFill>
        <p:spPr>
          <a:xfrm>
            <a:off x="15606634" y="27640804"/>
            <a:ext cx="5533568" cy="4473430"/>
          </a:xfrm>
          <a:prstGeom prst="rect">
            <a:avLst/>
          </a:prstGeom>
        </p:spPr>
      </p:pic>
      <p:pic>
        <p:nvPicPr>
          <p:cNvPr id="62" name="Picture 61" descr="GraysHarborScenariosOverview_Bolte.pdf - Adobe Reader"/>
          <p:cNvPicPr>
            <a:picLocks noChangeAspect="1"/>
          </p:cNvPicPr>
          <p:nvPr/>
        </p:nvPicPr>
        <p:blipFill rotWithShape="1">
          <a:blip r:embed="rId25" cstate="print">
            <a:extLst>
              <a:ext uri="{28A0092B-C50C-407E-A947-70E740481C1C}">
                <a14:useLocalDpi xmlns:a14="http://schemas.microsoft.com/office/drawing/2010/main" val="0"/>
              </a:ext>
            </a:extLst>
          </a:blip>
          <a:srcRect l="15508" t="17205" r="15026" b="2875"/>
          <a:stretch/>
        </p:blipFill>
        <p:spPr>
          <a:xfrm>
            <a:off x="6503820" y="15316200"/>
            <a:ext cx="7083537" cy="4950271"/>
          </a:xfrm>
          <a:prstGeom prst="rect">
            <a:avLst/>
          </a:prstGeom>
        </p:spPr>
      </p:pic>
      <p:cxnSp>
        <p:nvCxnSpPr>
          <p:cNvPr id="163" name="Straight Connector 162"/>
          <p:cNvCxnSpPr/>
          <p:nvPr/>
        </p:nvCxnSpPr>
        <p:spPr>
          <a:xfrm>
            <a:off x="1196369" y="15163800"/>
            <a:ext cx="12548284" cy="0"/>
          </a:xfrm>
          <a:prstGeom prst="line">
            <a:avLst/>
          </a:prstGeom>
        </p:spPr>
        <p:style>
          <a:lnRef idx="1">
            <a:schemeClr val="accent1"/>
          </a:lnRef>
          <a:fillRef idx="0">
            <a:schemeClr val="accent1"/>
          </a:fillRef>
          <a:effectRef idx="0">
            <a:schemeClr val="accent1"/>
          </a:effectRef>
          <a:fontRef idx="minor">
            <a:schemeClr val="tx1"/>
          </a:fontRef>
        </p:style>
      </p:cxnSp>
      <p:sp>
        <p:nvSpPr>
          <p:cNvPr id="164" name="Rounded Rectangle 163"/>
          <p:cNvSpPr/>
          <p:nvPr/>
        </p:nvSpPr>
        <p:spPr>
          <a:xfrm>
            <a:off x="1462115" y="15426080"/>
            <a:ext cx="4469187" cy="4780398"/>
          </a:xfrm>
          <a:prstGeom prst="roundRect">
            <a:avLst/>
          </a:prstGeom>
          <a:solidFill>
            <a:schemeClr val="accent5">
              <a:lumMod val="75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050" algn="ctr"/>
            <a:r>
              <a:rPr lang="en-US" sz="2800" b="1" dirty="0">
                <a:solidFill>
                  <a:schemeClr val="bg1"/>
                </a:solidFill>
              </a:rPr>
              <a:t>STAKEHOLDER ENGAGEMENT IS KEY!</a:t>
            </a:r>
          </a:p>
          <a:p>
            <a:pPr marL="19050" algn="ctr"/>
            <a:endParaRPr lang="en-US" sz="2800" b="1" dirty="0">
              <a:solidFill>
                <a:schemeClr val="bg1"/>
              </a:solidFill>
            </a:endParaRPr>
          </a:p>
          <a:p>
            <a:pPr marL="354013" indent="-334963">
              <a:buFont typeface="Arial" panose="020B0604020202020204" pitchFamily="34" charset="0"/>
              <a:buChar char="•"/>
            </a:pPr>
            <a:r>
              <a:rPr lang="en-US" sz="2800" dirty="0">
                <a:solidFill>
                  <a:schemeClr val="bg1"/>
                </a:solidFill>
              </a:rPr>
              <a:t>Identify relevant endpoints</a:t>
            </a:r>
          </a:p>
          <a:p>
            <a:pPr marL="354013" indent="-334963">
              <a:buFont typeface="Arial" panose="020B0604020202020204" pitchFamily="34" charset="0"/>
              <a:buChar char="•"/>
            </a:pPr>
            <a:r>
              <a:rPr lang="en-US" sz="2800" dirty="0">
                <a:solidFill>
                  <a:schemeClr val="bg1"/>
                </a:solidFill>
              </a:rPr>
              <a:t>Develop strategies and policies to explore</a:t>
            </a:r>
          </a:p>
          <a:p>
            <a:pPr marL="354013" indent="-334963">
              <a:buFont typeface="Arial" panose="020B0604020202020204" pitchFamily="34" charset="0"/>
              <a:buChar char="•"/>
            </a:pPr>
            <a:r>
              <a:rPr lang="en-US" sz="2800" dirty="0">
                <a:solidFill>
                  <a:schemeClr val="bg1"/>
                </a:solidFill>
              </a:rPr>
              <a:t>Assess modeling results</a:t>
            </a:r>
          </a:p>
          <a:p>
            <a:pPr marL="354013" indent="-334963">
              <a:buFont typeface="Arial" panose="020B0604020202020204" pitchFamily="34" charset="0"/>
              <a:buChar char="•"/>
            </a:pPr>
            <a:r>
              <a:rPr lang="en-US" sz="2800" dirty="0">
                <a:solidFill>
                  <a:schemeClr val="bg1"/>
                </a:solidFill>
              </a:rPr>
              <a:t>Develop Preferred scenario</a:t>
            </a:r>
            <a:endParaRPr lang="en-US" sz="4400" dirty="0">
              <a:solidFill>
                <a:schemeClr val="bg1"/>
              </a:solidFill>
            </a:endParaRPr>
          </a:p>
        </p:txBody>
      </p:sp>
      <p:pic>
        <p:nvPicPr>
          <p:cNvPr id="165" name="Picture 164"/>
          <p:cNvPicPr>
            <a:picLocks noChangeAspect="1"/>
          </p:cNvPicPr>
          <p:nvPr/>
        </p:nvPicPr>
        <p:blipFill>
          <a:blip r:embed="rId26" cstate="print"/>
          <a:stretch>
            <a:fillRect/>
          </a:stretch>
        </p:blipFill>
        <p:spPr>
          <a:xfrm>
            <a:off x="865763" y="10891670"/>
            <a:ext cx="13321231" cy="4046860"/>
          </a:xfrm>
          <a:prstGeom prst="rect">
            <a:avLst/>
          </a:prstGeom>
        </p:spPr>
      </p:pic>
      <p:pic>
        <p:nvPicPr>
          <p:cNvPr id="166" name="Picture 3"/>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726244" y="767777"/>
            <a:ext cx="6150308" cy="5057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7" name="Straight Connector 166"/>
          <p:cNvCxnSpPr/>
          <p:nvPr/>
        </p:nvCxnSpPr>
        <p:spPr>
          <a:xfrm flipV="1">
            <a:off x="965819" y="26376061"/>
            <a:ext cx="8103391" cy="56719"/>
          </a:xfrm>
          <a:prstGeom prst="line">
            <a:avLst/>
          </a:prstGeom>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1138014" y="22496279"/>
            <a:ext cx="2605704" cy="3108543"/>
          </a:xfrm>
          <a:prstGeom prst="rect">
            <a:avLst/>
          </a:prstGeom>
        </p:spPr>
        <p:txBody>
          <a:bodyPr wrap="square">
            <a:spAutoFit/>
          </a:bodyPr>
          <a:lstStyle/>
          <a:p>
            <a:r>
              <a:rPr lang="en-US" sz="2800" dirty="0">
                <a:solidFill>
                  <a:srgbClr val="000000"/>
                </a:solidFill>
                <a:latin typeface="Calibri" panose="020F0502020204030204" pitchFamily="34" charset="0"/>
              </a:rPr>
              <a:t>Projected impacts of climate change on shoreline water levels in Tillamook, Oregon</a:t>
            </a:r>
            <a:endParaRPr lang="en-US" sz="2800" dirty="0"/>
          </a:p>
        </p:txBody>
      </p:sp>
      <p:sp>
        <p:nvSpPr>
          <p:cNvPr id="171" name="Rectangle 170"/>
          <p:cNvSpPr/>
          <p:nvPr/>
        </p:nvSpPr>
        <p:spPr>
          <a:xfrm>
            <a:off x="9861485" y="31014250"/>
            <a:ext cx="4511972" cy="1200329"/>
          </a:xfrm>
          <a:prstGeom prst="rect">
            <a:avLst/>
          </a:prstGeom>
        </p:spPr>
        <p:txBody>
          <a:bodyPr wrap="square">
            <a:spAutoFit/>
          </a:bodyPr>
          <a:lstStyle/>
          <a:p>
            <a:r>
              <a:rPr lang="en-US" sz="2400" dirty="0">
                <a:solidFill>
                  <a:srgbClr val="000000"/>
                </a:solidFill>
                <a:latin typeface="Calibri" panose="020F0502020204030204" pitchFamily="34" charset="0"/>
              </a:rPr>
              <a:t>Costs to build, maintain beach protective structures (BPS) under two management scenarios</a:t>
            </a:r>
            <a:endParaRPr lang="en-US" sz="2400" dirty="0"/>
          </a:p>
        </p:txBody>
      </p:sp>
      <p:pic>
        <p:nvPicPr>
          <p:cNvPr id="174" name="Picture 173"/>
          <p:cNvPicPr>
            <a:picLocks noChangeAspect="1"/>
          </p:cNvPicPr>
          <p:nvPr/>
        </p:nvPicPr>
        <p:blipFill>
          <a:blip r:embed="rId28" cstate="print"/>
          <a:stretch>
            <a:fillRect/>
          </a:stretch>
        </p:blipFill>
        <p:spPr>
          <a:xfrm>
            <a:off x="25398824" y="8650132"/>
            <a:ext cx="2857500" cy="1914525"/>
          </a:xfrm>
          <a:prstGeom prst="rect">
            <a:avLst/>
          </a:prstGeom>
        </p:spPr>
      </p:pic>
      <p:pic>
        <p:nvPicPr>
          <p:cNvPr id="176" name="Picture 175"/>
          <p:cNvPicPr>
            <a:picLocks noChangeAspect="1"/>
          </p:cNvPicPr>
          <p:nvPr/>
        </p:nvPicPr>
        <p:blipFill>
          <a:blip r:embed="rId29" cstate="print"/>
          <a:stretch>
            <a:fillRect/>
          </a:stretch>
        </p:blipFill>
        <p:spPr>
          <a:xfrm>
            <a:off x="39505364" y="8673490"/>
            <a:ext cx="2857500" cy="1924050"/>
          </a:xfrm>
          <a:prstGeom prst="rect">
            <a:avLst/>
          </a:prstGeom>
        </p:spPr>
      </p:pic>
      <p:sp>
        <p:nvSpPr>
          <p:cNvPr id="74" name="TextBox 73"/>
          <p:cNvSpPr txBox="1"/>
          <p:nvPr/>
        </p:nvSpPr>
        <p:spPr>
          <a:xfrm>
            <a:off x="36224939" y="4421243"/>
            <a:ext cx="7461402" cy="1991123"/>
          </a:xfrm>
          <a:prstGeom prst="rect">
            <a:avLst/>
          </a:prstGeom>
          <a:noFill/>
        </p:spPr>
        <p:txBody>
          <a:bodyPr wrap="none" rtlCol="0">
            <a:spAutoFit/>
          </a:bodyPr>
          <a:lstStyle/>
          <a:p>
            <a:r>
              <a:rPr lang="en-US" b="1" dirty="0"/>
              <a:t>Peter Ruggiero</a:t>
            </a:r>
          </a:p>
          <a:p>
            <a:r>
              <a:rPr lang="en-US" b="1" dirty="0"/>
              <a:t>Peter.Ruggiero@oregonstate.edu</a:t>
            </a:r>
          </a:p>
          <a:p>
            <a:endParaRPr lang="en-US" dirty="0"/>
          </a:p>
        </p:txBody>
      </p:sp>
      <p:pic>
        <p:nvPicPr>
          <p:cNvPr id="75" name="Picture 3">
            <a:extLst>
              <a:ext uri="{FF2B5EF4-FFF2-40B4-BE49-F238E27FC236}">
                <a16:creationId xmlns:a16="http://schemas.microsoft.com/office/drawing/2014/main" id="{4A3B4CEE-8C57-4DB1-B12A-357C9B59EC6B}"/>
              </a:ext>
            </a:extLst>
          </p:cNvPr>
          <p:cNvPicPr>
            <a:picLocks noChangeAspect="1" noChangeArrowheads="1"/>
          </p:cNvPicPr>
          <p:nvPr/>
        </p:nvPicPr>
        <p:blipFill>
          <a:blip r:embed="rId30" cstate="print"/>
          <a:srcRect/>
          <a:stretch>
            <a:fillRect/>
          </a:stretch>
        </p:blipFill>
        <p:spPr bwMode="auto">
          <a:xfrm>
            <a:off x="3505200" y="22174200"/>
            <a:ext cx="5916971" cy="3698107"/>
          </a:xfrm>
          <a:prstGeom prst="rect">
            <a:avLst/>
          </a:prstGeom>
          <a:noFill/>
          <a:ln w="9525">
            <a:noFill/>
            <a:miter lim="800000"/>
            <a:headEnd/>
            <a:tailEnd/>
          </a:ln>
        </p:spPr>
      </p:pic>
      <p:pic>
        <p:nvPicPr>
          <p:cNvPr id="13" name="Picture 12">
            <a:extLst>
              <a:ext uri="{FF2B5EF4-FFF2-40B4-BE49-F238E27FC236}">
                <a16:creationId xmlns:a16="http://schemas.microsoft.com/office/drawing/2014/main" id="{CD78CFCC-A983-4E06-B894-9B17F36DF329}"/>
              </a:ext>
            </a:extLst>
          </p:cNvPr>
          <p:cNvPicPr>
            <a:picLocks noChangeAspect="1"/>
          </p:cNvPicPr>
          <p:nvPr/>
        </p:nvPicPr>
        <p:blipFill>
          <a:blip r:embed="rId31"/>
          <a:stretch>
            <a:fillRect/>
          </a:stretch>
        </p:blipFill>
        <p:spPr>
          <a:xfrm>
            <a:off x="29413200" y="21793200"/>
            <a:ext cx="5505736" cy="354652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10123</TotalTime>
  <Words>338</Words>
  <Application>Microsoft Office PowerPoint</Application>
  <PresentationFormat>Custom</PresentationFormat>
  <Paragraphs>85</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Eva Lipiec</dc:creator>
  <cp:lastModifiedBy>Ruggiero, Peter</cp:lastModifiedBy>
  <cp:revision>156</cp:revision>
  <cp:lastPrinted>2017-09-21T19:51:55Z</cp:lastPrinted>
  <dcterms:created xsi:type="dcterms:W3CDTF">2017-09-19T16:18:16Z</dcterms:created>
  <dcterms:modified xsi:type="dcterms:W3CDTF">2019-03-05T17:17:53Z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2017-09-19T00:00:00Z</vt:filetime>
  </property>
  <property fmtid="{D5CDD505-2E9C-101B-9397-08002B2CF9AE}" pid="3" name="Creator">
    <vt:lpwstr>Microsoft® Publisher 2013</vt:lpwstr>
  </property>
  <property fmtid="{D5CDD505-2E9C-101B-9397-08002B2CF9AE}" pid="4" name="LastSaved">
    <vt:filetime>2017-09-19T00:00:00Z</vt:filetime>
  </property>
</Properties>
</file>