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0104100" cy="13512800"/>
  <p:notesSz cx="20104100" cy="1351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01" autoAdjust="0"/>
    <p:restoredTop sz="84293" autoAdjust="0"/>
  </p:normalViewPr>
  <p:slideViewPr>
    <p:cSldViewPr>
      <p:cViewPr>
        <p:scale>
          <a:sx n="51" d="100"/>
          <a:sy n="51" d="100"/>
        </p:scale>
        <p:origin x="24" y="-8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6778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6778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D01D0-C8A5-4C4B-BDD6-4E5F1A2359B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689100"/>
            <a:ext cx="6784975" cy="4560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6502400"/>
            <a:ext cx="16084550" cy="5321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2834938"/>
            <a:ext cx="8712200" cy="6778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2834938"/>
            <a:ext cx="8712200" cy="6778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F400C-1E6D-4407-9C70-ED35CDB83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50" marR="2941320">
              <a:lnSpc>
                <a:spcPct val="122400"/>
              </a:lnSpc>
              <a:spcBef>
                <a:spcPts val="885"/>
              </a:spcBef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Mitigation Action Items</a:t>
            </a:r>
          </a:p>
          <a:p>
            <a:pPr marL="573405" indent="-211454">
              <a:lnSpc>
                <a:spcPct val="100000"/>
              </a:lnSpc>
              <a:spcBef>
                <a:spcPts val="520"/>
              </a:spcBef>
              <a:buSzPct val="84615"/>
              <a:buFont typeface="Symbol"/>
              <a:buChar char=""/>
              <a:tabLst>
                <a:tab pos="574040" algn="l"/>
              </a:tabLst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Flood: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a network of green infrastructure facilities can decrease  flooding on properties behind seawall</a:t>
            </a:r>
          </a:p>
          <a:p>
            <a:pPr marL="516890" indent="-154940">
              <a:lnSpc>
                <a:spcPct val="100000"/>
              </a:lnSpc>
              <a:spcBef>
                <a:spcPts val="520"/>
              </a:spcBef>
              <a:buSzPct val="84615"/>
              <a:buFont typeface="Symbol"/>
              <a:buChar char=""/>
              <a:tabLst>
                <a:tab pos="517525" algn="l"/>
              </a:tabLst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Erosion Control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(Steve):</a:t>
            </a:r>
          </a:p>
          <a:p>
            <a:pPr marL="516890" indent="-154940">
              <a:lnSpc>
                <a:spcPct val="100000"/>
              </a:lnSpc>
              <a:spcBef>
                <a:spcPts val="520"/>
              </a:spcBef>
              <a:buSzPct val="84615"/>
              <a:buFont typeface="Symbol"/>
              <a:buChar char=""/>
              <a:tabLst>
                <a:tab pos="517525" algn="l"/>
              </a:tabLst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 Use Planning: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and evaluate at risk areas that may benefit from green infrastructure practices and hazard overlay zoning.</a:t>
            </a:r>
          </a:p>
          <a:p>
            <a:pPr marL="516890" indent="-154940">
              <a:lnSpc>
                <a:spcPct val="100000"/>
              </a:lnSpc>
              <a:spcBef>
                <a:spcPts val="520"/>
              </a:spcBef>
              <a:buSzPct val="84615"/>
              <a:buFont typeface="Symbol"/>
              <a:buChar char=""/>
              <a:tabLst>
                <a:tab pos="517525" algn="l"/>
              </a:tabLst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Engagement and Outreach: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Engaging the public in planning and designing green infrastructure projects may improve natural hazard awareness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F400C-1E6D-4407-9C70-ED35CDB83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88968"/>
            <a:ext cx="17088486" cy="2837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67168"/>
            <a:ext cx="14072870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107944"/>
            <a:ext cx="8745284" cy="8918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107944"/>
            <a:ext cx="8745284" cy="8918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0832" y="1107958"/>
            <a:ext cx="19782790" cy="972819"/>
          </a:xfrm>
          <a:custGeom>
            <a:avLst/>
            <a:gdLst/>
            <a:ahLst/>
            <a:cxnLst/>
            <a:rect l="l" t="t" r="r" b="b"/>
            <a:pathLst>
              <a:path w="19782790" h="972819">
                <a:moveTo>
                  <a:pt x="0" y="972457"/>
                </a:moveTo>
                <a:lnTo>
                  <a:pt x="19782435" y="972457"/>
                </a:lnTo>
                <a:lnTo>
                  <a:pt x="19782435" y="0"/>
                </a:lnTo>
                <a:lnTo>
                  <a:pt x="0" y="0"/>
                </a:lnTo>
                <a:lnTo>
                  <a:pt x="0" y="972457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037908" y="500368"/>
            <a:ext cx="9991090" cy="1229360"/>
          </a:xfrm>
          <a:custGeom>
            <a:avLst/>
            <a:gdLst/>
            <a:ahLst/>
            <a:cxnLst/>
            <a:rect l="l" t="t" r="r" b="b"/>
            <a:pathLst>
              <a:path w="9991090" h="1229360">
                <a:moveTo>
                  <a:pt x="9376150" y="0"/>
                </a:moveTo>
                <a:lnTo>
                  <a:pt x="614470" y="0"/>
                </a:lnTo>
                <a:lnTo>
                  <a:pt x="566450" y="1848"/>
                </a:lnTo>
                <a:lnTo>
                  <a:pt x="519441" y="7302"/>
                </a:lnTo>
                <a:lnTo>
                  <a:pt x="473579" y="16226"/>
                </a:lnTo>
                <a:lnTo>
                  <a:pt x="429002" y="28482"/>
                </a:lnTo>
                <a:lnTo>
                  <a:pt x="385844" y="43935"/>
                </a:lnTo>
                <a:lnTo>
                  <a:pt x="344244" y="62447"/>
                </a:lnTo>
                <a:lnTo>
                  <a:pt x="304338" y="83882"/>
                </a:lnTo>
                <a:lnTo>
                  <a:pt x="266261" y="108104"/>
                </a:lnTo>
                <a:lnTo>
                  <a:pt x="230152" y="134976"/>
                </a:lnTo>
                <a:lnTo>
                  <a:pt x="196147" y="164361"/>
                </a:lnTo>
                <a:lnTo>
                  <a:pt x="164382" y="196123"/>
                </a:lnTo>
                <a:lnTo>
                  <a:pt x="134994" y="230125"/>
                </a:lnTo>
                <a:lnTo>
                  <a:pt x="108119" y="266231"/>
                </a:lnTo>
                <a:lnTo>
                  <a:pt x="83894" y="304304"/>
                </a:lnTo>
                <a:lnTo>
                  <a:pt x="62456" y="344208"/>
                </a:lnTo>
                <a:lnTo>
                  <a:pt x="43941" y="385806"/>
                </a:lnTo>
                <a:lnTo>
                  <a:pt x="28487" y="428961"/>
                </a:lnTo>
                <a:lnTo>
                  <a:pt x="16228" y="473537"/>
                </a:lnTo>
                <a:lnTo>
                  <a:pt x="7303" y="519398"/>
                </a:lnTo>
                <a:lnTo>
                  <a:pt x="1848" y="566406"/>
                </a:lnTo>
                <a:lnTo>
                  <a:pt x="0" y="614425"/>
                </a:lnTo>
                <a:lnTo>
                  <a:pt x="1848" y="662451"/>
                </a:lnTo>
                <a:lnTo>
                  <a:pt x="7303" y="709465"/>
                </a:lnTo>
                <a:lnTo>
                  <a:pt x="16228" y="755330"/>
                </a:lnTo>
                <a:lnTo>
                  <a:pt x="28487" y="799911"/>
                </a:lnTo>
                <a:lnTo>
                  <a:pt x="43941" y="843070"/>
                </a:lnTo>
                <a:lnTo>
                  <a:pt x="62456" y="884671"/>
                </a:lnTo>
                <a:lnTo>
                  <a:pt x="83894" y="924578"/>
                </a:lnTo>
                <a:lnTo>
                  <a:pt x="108119" y="962654"/>
                </a:lnTo>
                <a:lnTo>
                  <a:pt x="134994" y="998762"/>
                </a:lnTo>
                <a:lnTo>
                  <a:pt x="164382" y="1032766"/>
                </a:lnTo>
                <a:lnTo>
                  <a:pt x="196147" y="1064530"/>
                </a:lnTo>
                <a:lnTo>
                  <a:pt x="230152" y="1093916"/>
                </a:lnTo>
                <a:lnTo>
                  <a:pt x="266261" y="1120789"/>
                </a:lnTo>
                <a:lnTo>
                  <a:pt x="304338" y="1145012"/>
                </a:lnTo>
                <a:lnTo>
                  <a:pt x="344244" y="1166448"/>
                </a:lnTo>
                <a:lnTo>
                  <a:pt x="385844" y="1184960"/>
                </a:lnTo>
                <a:lnTo>
                  <a:pt x="429002" y="1200413"/>
                </a:lnTo>
                <a:lnTo>
                  <a:pt x="473579" y="1212670"/>
                </a:lnTo>
                <a:lnTo>
                  <a:pt x="519441" y="1221593"/>
                </a:lnTo>
                <a:lnTo>
                  <a:pt x="566450" y="1227048"/>
                </a:lnTo>
                <a:lnTo>
                  <a:pt x="614470" y="1228896"/>
                </a:lnTo>
                <a:lnTo>
                  <a:pt x="9376150" y="1228896"/>
                </a:lnTo>
                <a:lnTo>
                  <a:pt x="9424170" y="1227048"/>
                </a:lnTo>
                <a:lnTo>
                  <a:pt x="9471178" y="1221593"/>
                </a:lnTo>
                <a:lnTo>
                  <a:pt x="9517038" y="1212670"/>
                </a:lnTo>
                <a:lnTo>
                  <a:pt x="9561614" y="1200413"/>
                </a:lnTo>
                <a:lnTo>
                  <a:pt x="9604770" y="1184960"/>
                </a:lnTo>
                <a:lnTo>
                  <a:pt x="9646367" y="1166448"/>
                </a:lnTo>
                <a:lnTo>
                  <a:pt x="9686271" y="1145012"/>
                </a:lnTo>
                <a:lnTo>
                  <a:pt x="9724344" y="1120789"/>
                </a:lnTo>
                <a:lnTo>
                  <a:pt x="9760450" y="1093916"/>
                </a:lnTo>
                <a:lnTo>
                  <a:pt x="9794452" y="1064530"/>
                </a:lnTo>
                <a:lnTo>
                  <a:pt x="9826214" y="1032766"/>
                </a:lnTo>
                <a:lnTo>
                  <a:pt x="9855600" y="998762"/>
                </a:lnTo>
                <a:lnTo>
                  <a:pt x="9882471" y="962654"/>
                </a:lnTo>
                <a:lnTo>
                  <a:pt x="9906693" y="924578"/>
                </a:lnTo>
                <a:lnTo>
                  <a:pt x="9928128" y="884671"/>
                </a:lnTo>
                <a:lnTo>
                  <a:pt x="9946641" y="843070"/>
                </a:lnTo>
                <a:lnTo>
                  <a:pt x="9962093" y="799911"/>
                </a:lnTo>
                <a:lnTo>
                  <a:pt x="9974350" y="755330"/>
                </a:lnTo>
                <a:lnTo>
                  <a:pt x="9983273" y="709465"/>
                </a:lnTo>
                <a:lnTo>
                  <a:pt x="9988728" y="662451"/>
                </a:lnTo>
                <a:lnTo>
                  <a:pt x="9990576" y="614425"/>
                </a:lnTo>
                <a:lnTo>
                  <a:pt x="9988728" y="566406"/>
                </a:lnTo>
                <a:lnTo>
                  <a:pt x="9983273" y="519398"/>
                </a:lnTo>
                <a:lnTo>
                  <a:pt x="9974350" y="473537"/>
                </a:lnTo>
                <a:lnTo>
                  <a:pt x="9962093" y="428961"/>
                </a:lnTo>
                <a:lnTo>
                  <a:pt x="9946641" y="385806"/>
                </a:lnTo>
                <a:lnTo>
                  <a:pt x="9928128" y="344208"/>
                </a:lnTo>
                <a:lnTo>
                  <a:pt x="9906693" y="304304"/>
                </a:lnTo>
                <a:lnTo>
                  <a:pt x="9882471" y="266231"/>
                </a:lnTo>
                <a:lnTo>
                  <a:pt x="9855600" y="230125"/>
                </a:lnTo>
                <a:lnTo>
                  <a:pt x="9826214" y="196123"/>
                </a:lnTo>
                <a:lnTo>
                  <a:pt x="9794452" y="164361"/>
                </a:lnTo>
                <a:lnTo>
                  <a:pt x="9760450" y="134976"/>
                </a:lnTo>
                <a:lnTo>
                  <a:pt x="9724344" y="108104"/>
                </a:lnTo>
                <a:lnTo>
                  <a:pt x="9686271" y="83882"/>
                </a:lnTo>
                <a:lnTo>
                  <a:pt x="9646367" y="62447"/>
                </a:lnTo>
                <a:lnTo>
                  <a:pt x="9604770" y="43935"/>
                </a:lnTo>
                <a:lnTo>
                  <a:pt x="9561614" y="28482"/>
                </a:lnTo>
                <a:lnTo>
                  <a:pt x="9517038" y="16226"/>
                </a:lnTo>
                <a:lnTo>
                  <a:pt x="9471178" y="7302"/>
                </a:lnTo>
                <a:lnTo>
                  <a:pt x="9424170" y="1848"/>
                </a:lnTo>
                <a:lnTo>
                  <a:pt x="9376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037908" y="886174"/>
            <a:ext cx="9760585" cy="843280"/>
          </a:xfrm>
          <a:custGeom>
            <a:avLst/>
            <a:gdLst/>
            <a:ahLst/>
            <a:cxnLst/>
            <a:rect l="l" t="t" r="r" b="b"/>
            <a:pathLst>
              <a:path w="9760585" h="843280">
                <a:moveTo>
                  <a:pt x="43941" y="0"/>
                </a:moveTo>
                <a:lnTo>
                  <a:pt x="28487" y="43155"/>
                </a:lnTo>
                <a:lnTo>
                  <a:pt x="16228" y="87731"/>
                </a:lnTo>
                <a:lnTo>
                  <a:pt x="7303" y="133591"/>
                </a:lnTo>
                <a:lnTo>
                  <a:pt x="1848" y="180600"/>
                </a:lnTo>
                <a:lnTo>
                  <a:pt x="0" y="228619"/>
                </a:lnTo>
                <a:lnTo>
                  <a:pt x="1848" y="276645"/>
                </a:lnTo>
                <a:lnTo>
                  <a:pt x="7303" y="323658"/>
                </a:lnTo>
                <a:lnTo>
                  <a:pt x="16228" y="369524"/>
                </a:lnTo>
                <a:lnTo>
                  <a:pt x="28487" y="414104"/>
                </a:lnTo>
                <a:lnTo>
                  <a:pt x="43941" y="457264"/>
                </a:lnTo>
                <a:lnTo>
                  <a:pt x="62456" y="498865"/>
                </a:lnTo>
                <a:lnTo>
                  <a:pt x="83894" y="538772"/>
                </a:lnTo>
                <a:lnTo>
                  <a:pt x="108119" y="576847"/>
                </a:lnTo>
                <a:lnTo>
                  <a:pt x="134994" y="612956"/>
                </a:lnTo>
                <a:lnTo>
                  <a:pt x="164382" y="646960"/>
                </a:lnTo>
                <a:lnTo>
                  <a:pt x="196147" y="678723"/>
                </a:lnTo>
                <a:lnTo>
                  <a:pt x="230152" y="708110"/>
                </a:lnTo>
                <a:lnTo>
                  <a:pt x="266261" y="734983"/>
                </a:lnTo>
                <a:lnTo>
                  <a:pt x="304338" y="759205"/>
                </a:lnTo>
                <a:lnTo>
                  <a:pt x="344244" y="780641"/>
                </a:lnTo>
                <a:lnTo>
                  <a:pt x="385844" y="799154"/>
                </a:lnTo>
                <a:lnTo>
                  <a:pt x="429002" y="814607"/>
                </a:lnTo>
                <a:lnTo>
                  <a:pt x="473579" y="826863"/>
                </a:lnTo>
                <a:lnTo>
                  <a:pt x="519441" y="835787"/>
                </a:lnTo>
                <a:lnTo>
                  <a:pt x="566450" y="841241"/>
                </a:lnTo>
                <a:lnTo>
                  <a:pt x="614470" y="843090"/>
                </a:lnTo>
                <a:lnTo>
                  <a:pt x="9376150" y="843090"/>
                </a:lnTo>
                <a:lnTo>
                  <a:pt x="9424170" y="841241"/>
                </a:lnTo>
                <a:lnTo>
                  <a:pt x="9471178" y="835787"/>
                </a:lnTo>
                <a:lnTo>
                  <a:pt x="9517038" y="826863"/>
                </a:lnTo>
                <a:lnTo>
                  <a:pt x="9561614" y="814607"/>
                </a:lnTo>
                <a:lnTo>
                  <a:pt x="9604770" y="799154"/>
                </a:lnTo>
                <a:lnTo>
                  <a:pt x="9646367" y="780641"/>
                </a:lnTo>
                <a:lnTo>
                  <a:pt x="9686271" y="759205"/>
                </a:lnTo>
                <a:lnTo>
                  <a:pt x="9724344" y="734983"/>
                </a:lnTo>
                <a:lnTo>
                  <a:pt x="9760450" y="708110"/>
                </a:lnTo>
              </a:path>
            </a:pathLst>
          </a:custGeom>
          <a:ln w="11168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40512"/>
            <a:ext cx="18093690" cy="216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107944"/>
            <a:ext cx="18093690" cy="8918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566904"/>
            <a:ext cx="6433312" cy="675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566904"/>
            <a:ext cx="4623943" cy="675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566904"/>
            <a:ext cx="4623943" cy="675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944328" y="3098260"/>
            <a:ext cx="6272530" cy="382270"/>
          </a:xfrm>
          <a:custGeom>
            <a:avLst/>
            <a:gdLst/>
            <a:ahLst/>
            <a:cxnLst/>
            <a:rect l="l" t="t" r="r" b="b"/>
            <a:pathLst>
              <a:path w="6272530" h="382270">
                <a:moveTo>
                  <a:pt x="0" y="382027"/>
                </a:moveTo>
                <a:lnTo>
                  <a:pt x="6272479" y="382027"/>
                </a:lnTo>
                <a:lnTo>
                  <a:pt x="6272479" y="0"/>
                </a:lnTo>
                <a:lnTo>
                  <a:pt x="0" y="0"/>
                </a:lnTo>
                <a:lnTo>
                  <a:pt x="0" y="382027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148" y="3094429"/>
            <a:ext cx="6272530" cy="382270"/>
          </a:xfrm>
          <a:custGeom>
            <a:avLst/>
            <a:gdLst/>
            <a:ahLst/>
            <a:cxnLst/>
            <a:rect l="l" t="t" r="r" b="b"/>
            <a:pathLst>
              <a:path w="6272530" h="382270">
                <a:moveTo>
                  <a:pt x="0" y="382027"/>
                </a:moveTo>
                <a:lnTo>
                  <a:pt x="6272479" y="382027"/>
                </a:lnTo>
                <a:lnTo>
                  <a:pt x="6272479" y="0"/>
                </a:lnTo>
                <a:lnTo>
                  <a:pt x="0" y="0"/>
                </a:lnTo>
                <a:lnTo>
                  <a:pt x="0" y="382027"/>
                </a:lnTo>
                <a:close/>
              </a:path>
            </a:pathLst>
          </a:custGeom>
          <a:solidFill>
            <a:srgbClr val="F454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2080" y="2553177"/>
            <a:ext cx="5590665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500" b="1" spc="-150" dirty="0" smtClean="0">
                <a:solidFill>
                  <a:srgbClr val="F45411"/>
                </a:solidFill>
                <a:latin typeface="Arial"/>
                <a:cs typeface="Arial"/>
              </a:rPr>
              <a:t>POLICY ACTIONS</a:t>
            </a:r>
            <a:endParaRPr sz="2500" spc="-1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567153" y="3098260"/>
            <a:ext cx="6272477" cy="382270"/>
          </a:xfrm>
          <a:custGeom>
            <a:avLst/>
            <a:gdLst/>
            <a:ahLst/>
            <a:cxnLst/>
            <a:rect l="l" t="t" r="r" b="b"/>
            <a:pathLst>
              <a:path w="6272530" h="382270">
                <a:moveTo>
                  <a:pt x="0" y="382027"/>
                </a:moveTo>
                <a:lnTo>
                  <a:pt x="6272479" y="382027"/>
                </a:lnTo>
                <a:lnTo>
                  <a:pt x="6272479" y="0"/>
                </a:lnTo>
                <a:lnTo>
                  <a:pt x="0" y="0"/>
                </a:lnTo>
                <a:lnTo>
                  <a:pt x="0" y="382027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754234" y="2553177"/>
            <a:ext cx="1898313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500" b="1" spc="-150" dirty="0" smtClean="0">
                <a:solidFill>
                  <a:srgbClr val="0E6EC5"/>
                </a:solidFill>
                <a:latin typeface="Arial"/>
                <a:cs typeface="Arial"/>
              </a:rPr>
              <a:t>QUESTIONS</a:t>
            </a:r>
            <a:endParaRPr sz="2500" spc="-1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730655" y="303795"/>
            <a:ext cx="2023320" cy="643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148" y="321665"/>
            <a:ext cx="1135568" cy="643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38415" y="2559356"/>
            <a:ext cx="3838309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500" b="1" spc="-150" dirty="0" smtClean="0">
                <a:solidFill>
                  <a:srgbClr val="04607A"/>
                </a:solidFill>
                <a:latin typeface="Arial"/>
                <a:cs typeface="Arial"/>
              </a:rPr>
              <a:t>ENVISION</a:t>
            </a:r>
            <a:endParaRPr sz="2500" spc="-1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335" y="3756221"/>
            <a:ext cx="6272530" cy="8576066"/>
          </a:xfrm>
          <a:prstGeom prst="rect">
            <a:avLst/>
          </a:prstGeom>
          <a:ln w="28575">
            <a:solidFill>
              <a:srgbClr val="F8996F"/>
            </a:solidFill>
          </a:ln>
        </p:spPr>
        <p:txBody>
          <a:bodyPr vert="horz" wrap="square" lIns="91440" tIns="111125" rIns="91440" bIns="0" rtlCol="0">
            <a:spAutoFit/>
          </a:bodyPr>
          <a:lstStyle/>
          <a:p>
            <a:pPr indent="58738">
              <a:tabLst>
                <a:tab pos="5992813" algn="l"/>
                <a:tab pos="6167438" algn="l"/>
                <a:tab pos="628332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Equitable resilience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….. takes into account issues of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vulnerability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access to power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 it requires starting from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people’s own perception of their position within their human-environmental system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indent="58738" algn="ctr">
              <a:tabLst>
                <a:tab pos="6283325" algn="l"/>
              </a:tabLst>
            </a:pPr>
            <a:endParaRPr lang="en-US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8738" algn="ctr">
              <a:tabLst>
                <a:tab pos="6283325" algn="l"/>
              </a:tabLst>
            </a:pP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8738" algn="ctr">
              <a:tabLst>
                <a:tab pos="6283325" algn="l"/>
              </a:tabLst>
            </a:pPr>
            <a:endParaRPr lang="en-US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8738" algn="ctr">
              <a:tabLst>
                <a:tab pos="6283325" algn="l"/>
              </a:tabLst>
            </a:pPr>
            <a:endParaRPr lang="en-US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8738" algn="ctr">
              <a:tabLst>
                <a:tab pos="6283325" algn="l"/>
              </a:tabLst>
            </a:pPr>
            <a:endParaRPr lang="en-US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8738" algn="ctr">
              <a:tabLst>
                <a:tab pos="6283325" algn="l"/>
              </a:tabLst>
            </a:pPr>
            <a:endParaRPr lang="en-US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8738" algn="ctr">
              <a:tabLst>
                <a:tab pos="6283325" algn="l"/>
              </a:tabLst>
            </a:pPr>
            <a:endParaRPr lang="en-US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8738" algn="ctr">
              <a:tabLst>
                <a:tab pos="6283325" algn="l"/>
              </a:tabLst>
            </a:pP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does implementation of 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actions alter community resilience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58738" algn="ctr">
              <a:tabLst>
                <a:tab pos="6283325" algn="l"/>
              </a:tabLst>
            </a:pP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8738" algn="ctr">
              <a:tabLst>
                <a:tab pos="6283325" algn="l"/>
              </a:tabLst>
            </a:pP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8738" algn="ctr">
              <a:tabLst>
                <a:tab pos="6283325" algn="l"/>
              </a:tabLst>
            </a:pP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8738">
              <a:tabLst>
                <a:tab pos="6283325" algn="l"/>
              </a:tabLst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Incentivizing Retrofits</a:t>
            </a:r>
            <a:r>
              <a:rPr lang="en-US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58738">
              <a:tabLst>
                <a:tab pos="6283325" algn="l"/>
              </a:tabLst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58738">
              <a:buFont typeface="Arial" panose="020B0604020202020204" pitchFamily="34" charset="0"/>
              <a:buChar char="•"/>
              <a:tabLst>
                <a:tab pos="6283325" algn="l"/>
              </a:tabLs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Tax Credits: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Tax credit similar to energy tax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</a:p>
          <a:p>
            <a:pPr marL="0" lvl="1" indent="58738">
              <a:tabLst>
                <a:tab pos="6283325" algn="l"/>
              </a:tabLs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58738">
              <a:buFont typeface="Arial" panose="020B0604020202020204" pitchFamily="34" charset="0"/>
              <a:buChar char="•"/>
              <a:tabLst>
                <a:tab pos="6283325" algn="l"/>
              </a:tabLs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Subsidies: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Needs-based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grants to offer free or reduced retrofits to low-income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homeowners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21304" y="3742569"/>
            <a:ext cx="6272530" cy="8418330"/>
          </a:xfrm>
          <a:prstGeom prst="rect">
            <a:avLst/>
          </a:prstGeom>
          <a:ln w="28575">
            <a:solidFill>
              <a:srgbClr val="03485C"/>
            </a:solidFill>
          </a:ln>
        </p:spPr>
        <p:txBody>
          <a:bodyPr vert="horz" wrap="square" lIns="91440" tIns="10795" rIns="91440" bIns="0" rtlCol="0">
            <a:spAutoFit/>
          </a:bodyPr>
          <a:lstStyle/>
          <a:p>
            <a:pPr marL="233363">
              <a:lnSpc>
                <a:spcPct val="100000"/>
              </a:lnSpc>
              <a:spcBef>
                <a:spcPts val="225"/>
              </a:spcBef>
              <a:tabLst>
                <a:tab pos="6283325" algn="l"/>
              </a:tabLst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Apply different rates of retrofitting:</a:t>
            </a:r>
          </a:p>
          <a:p>
            <a:pPr marL="233363">
              <a:lnSpc>
                <a:spcPct val="100000"/>
              </a:lnSpc>
              <a:spcBef>
                <a:spcPts val="225"/>
              </a:spcBef>
              <a:tabLst>
                <a:tab pos="6283325" algn="l"/>
              </a:tabLst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>
                <a:tab pos="628332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Housing Characteristics</a:t>
            </a:r>
          </a:p>
          <a:p>
            <a:pPr marL="233363">
              <a:lnSpc>
                <a:spcPct val="100000"/>
              </a:lnSpc>
              <a:spcBef>
                <a:spcPts val="225"/>
              </a:spcBef>
              <a:tabLst>
                <a:tab pos="6283325" algn="l"/>
              </a:tabLst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>
                <a:tab pos="628332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Household Demographics</a:t>
            </a:r>
          </a:p>
          <a:p>
            <a:pPr marL="233363">
              <a:lnSpc>
                <a:spcPct val="100000"/>
              </a:lnSpc>
              <a:spcBef>
                <a:spcPts val="225"/>
              </a:spcBef>
              <a:tabLst>
                <a:tab pos="6283325" algn="l"/>
              </a:tabLst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lnSpc>
                <a:spcPct val="100000"/>
              </a:lnSpc>
              <a:spcBef>
                <a:spcPts val="225"/>
              </a:spcBef>
              <a:tabLst>
                <a:tab pos="6283325" algn="l"/>
              </a:tabLst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lnSpc>
                <a:spcPct val="100000"/>
              </a:lnSpc>
              <a:spcBef>
                <a:spcPts val="225"/>
              </a:spcBef>
              <a:tabLst>
                <a:tab pos="6283325" algn="l"/>
              </a:tabLs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lnSpc>
                <a:spcPct val="100000"/>
              </a:lnSpc>
              <a:spcBef>
                <a:spcPts val="225"/>
              </a:spcBef>
              <a:tabLst>
                <a:tab pos="6283325" algn="l"/>
              </a:tabLst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lnSpc>
                <a:spcPct val="100000"/>
              </a:lnSpc>
              <a:spcBef>
                <a:spcPts val="225"/>
              </a:spcBef>
              <a:tabLst>
                <a:tab pos="6283325" algn="l"/>
              </a:tabLs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lnSpc>
                <a:spcPct val="100000"/>
              </a:lnSpc>
              <a:spcBef>
                <a:spcPts val="225"/>
              </a:spcBef>
              <a:tabLst>
                <a:tab pos="6283325" algn="l"/>
              </a:tabLst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lnSpc>
                <a:spcPct val="100000"/>
              </a:lnSpc>
              <a:spcBef>
                <a:spcPts val="225"/>
              </a:spcBef>
              <a:tabLst>
                <a:tab pos="6283325" algn="l"/>
              </a:tabLs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tabLst>
                <a:tab pos="6283325" algn="l"/>
              </a:tabLst>
            </a:pPr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Equitable Resilience Considerations</a:t>
            </a:r>
          </a:p>
          <a:p>
            <a:pPr marL="233363">
              <a:tabLst>
                <a:tab pos="6283325" algn="l"/>
              </a:tabLst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buFont typeface="Arial" panose="020B0604020202020204" pitchFamily="34" charset="0"/>
              <a:buChar char="•"/>
              <a:tabLst>
                <a:tab pos="628332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Who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the community is most impacted by these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policies,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where?</a:t>
            </a:r>
          </a:p>
          <a:p>
            <a:pPr marL="233363" lvl="1">
              <a:tabLst>
                <a:tab pos="6283325" algn="l"/>
              </a:tabLst>
            </a:pP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buFont typeface="Arial" panose="020B0604020202020204" pitchFamily="34" charset="0"/>
              <a:buChar char="•"/>
              <a:tabLst>
                <a:tab pos="628332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Who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left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out,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where?</a:t>
            </a:r>
          </a:p>
          <a:p>
            <a:pPr marL="233363" lvl="1">
              <a:tabLst>
                <a:tab pos="6283325" algn="l"/>
              </a:tabLst>
            </a:pP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buFont typeface="Arial" panose="020B0604020202020204" pitchFamily="34" charset="0"/>
              <a:buChar char="•"/>
              <a:tabLst>
                <a:tab pos="628332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What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are the community cost and benefits of these policies?</a:t>
            </a:r>
          </a:p>
          <a:p>
            <a:pPr marL="233363" lvl="1">
              <a:tabLst>
                <a:tab pos="6283325" algn="l"/>
              </a:tabLst>
            </a:pP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buFont typeface="Arial" panose="020B0604020202020204" pitchFamily="34" charset="0"/>
              <a:buChar char="•"/>
              <a:tabLst>
                <a:tab pos="628332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period of time is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adoption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these policy actions most effective?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567153" y="3688822"/>
            <a:ext cx="6272477" cy="9593011"/>
          </a:xfrm>
          <a:prstGeom prst="rect">
            <a:avLst/>
          </a:prstGeom>
          <a:ln w="28575">
            <a:solidFill>
              <a:srgbClr val="6EA9DD"/>
            </a:solidFill>
          </a:ln>
        </p:spPr>
        <p:txBody>
          <a:bodyPr vert="horz" wrap="square" lIns="91440" tIns="112395" rIns="91440" bIns="0" rtlCol="0">
            <a:spAutoFit/>
          </a:bodyPr>
          <a:lstStyle/>
          <a:p>
            <a:pPr lvl="0" algn="ctr"/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Is understanding how the impacts of policy actions are distributed across communities something that interests you?</a:t>
            </a:r>
          </a:p>
          <a:p>
            <a:pPr lvl="0" algn="ctr"/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so, what types of model output, endpoints, or quantified resilience metrics would most benefit your work?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coastal adaptation/resilience policies should we focus on to show these impacts?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Outside of the Envision model, what qualitative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is important to you in order to understand  community perceptions and responses to coastal adaptation/resilience policies?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Do you know of other data sets or models we should be aware of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else should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 talking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What else should we be doing to ensure that this work results in actionable knowledge?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33891" y="508000"/>
            <a:ext cx="10047359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171213" y="989580"/>
            <a:ext cx="9818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lang="en-US" sz="2400" b="1" spc="-150" dirty="0" smtClean="0">
                <a:solidFill>
                  <a:srgbClr val="0A5294"/>
                </a:solidFill>
                <a:latin typeface="Arial"/>
                <a:cs typeface="Arial"/>
              </a:rPr>
              <a:t>ENVISIONING AN EQUITABLE &amp;  </a:t>
            </a:r>
            <a:r>
              <a:rPr lang="en-US" sz="2400" b="1" spc="-150" dirty="0" smtClean="0">
                <a:solidFill>
                  <a:srgbClr val="0A5294"/>
                </a:solidFill>
                <a:latin typeface="Arial"/>
                <a:cs typeface="Arial"/>
              </a:rPr>
              <a:t>RESILIENT  OREGON </a:t>
            </a:r>
            <a:r>
              <a:rPr lang="en-US" sz="2400" b="1" spc="-150" dirty="0" smtClean="0">
                <a:solidFill>
                  <a:srgbClr val="0A5294"/>
                </a:solidFill>
                <a:latin typeface="Arial"/>
                <a:cs typeface="Arial"/>
              </a:rPr>
              <a:t>COAST</a:t>
            </a:r>
            <a:endParaRPr lang="en-US" sz="2400" spc="-150" dirty="0" smtClean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53604" y="1209058"/>
            <a:ext cx="4453580" cy="813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Katherine Stanton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stantoka@oregonstate.edu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1081" y="1244517"/>
            <a:ext cx="2903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Jenna </a:t>
            </a:r>
            <a:r>
              <a:rPr lang="en-US" sz="2000" b="1" dirty="0" smtClean="0"/>
              <a:t>Tilt</a:t>
            </a:r>
          </a:p>
          <a:p>
            <a:pPr algn="ctr"/>
            <a:r>
              <a:rPr lang="en-US" sz="2000" b="1" dirty="0" smtClean="0"/>
              <a:t>tiltj@oregonstate.edu</a:t>
            </a:r>
            <a:r>
              <a:rPr lang="en-US" sz="2000" b="1" dirty="0"/>
              <a:t>	</a:t>
            </a:r>
          </a:p>
          <a:p>
            <a:pPr algn="ctr"/>
            <a:endParaRPr lang="en-US" sz="20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50" y="4962874"/>
            <a:ext cx="2463614" cy="14048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857" y="5833042"/>
            <a:ext cx="1450904" cy="19345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23" y="9141264"/>
            <a:ext cx="2515180" cy="14147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340" y="6179991"/>
            <a:ext cx="1823534" cy="16903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2725" y="6271459"/>
            <a:ext cx="2007069" cy="15074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52" y="4354801"/>
            <a:ext cx="1747343" cy="13105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3128" y="5979639"/>
            <a:ext cx="2705621" cy="179923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41924" y="12635629"/>
            <a:ext cx="1173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 err="1" smtClean="0"/>
              <a:t>Matin</a:t>
            </a:r>
            <a:r>
              <a:rPr lang="en-US" sz="1600" dirty="0" smtClean="0"/>
              <a:t>, N., Forrester, J. and Ensor, J. (2018).  What is equitable resilience?  World Development, 109, 197-205.</a:t>
            </a:r>
          </a:p>
          <a:p>
            <a:r>
              <a:rPr lang="en-US" sz="1600" baseline="30000" dirty="0" smtClean="0"/>
              <a:t>2</a:t>
            </a:r>
            <a:r>
              <a:rPr lang="en-US" sz="1600" dirty="0" smtClean="0"/>
              <a:t> OSSPAC (2018).  Encouraging homeowner resilience through earthquake insurance and seismic retrofit.  Pub# 18-01, The State of Oregon.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</TotalTime>
  <Words>394</Words>
  <Application>Microsoft Office PowerPoint</Application>
  <PresentationFormat>Custom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Lipiec</dc:creator>
  <cp:lastModifiedBy>Jenna Tilt</cp:lastModifiedBy>
  <cp:revision>73</cp:revision>
  <cp:lastPrinted>2017-09-19T23:19:18Z</cp:lastPrinted>
  <dcterms:created xsi:type="dcterms:W3CDTF">2017-09-19T16:18:16Z</dcterms:created>
  <dcterms:modified xsi:type="dcterms:W3CDTF">2019-03-07T18:23:49Z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2017-09-19T00:00:00Z</vt:filetime>
  </property>
  <property fmtid="{D5CDD505-2E9C-101B-9397-08002B2CF9AE}" pid="3" name="Creator">
    <vt:lpwstr>Microsoft® Publisher 2013</vt:lpwstr>
  </property>
  <property fmtid="{D5CDD505-2E9C-101B-9397-08002B2CF9AE}" pid="4" name="LastSaved">
    <vt:filetime>2017-09-19T00:00:00Z</vt:filetime>
  </property>
</Properties>
</file>