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20104100" cy="13512800"/>
  <p:defaultTextStyle>
    <a:defPPr>
      <a:defRPr lang="en-US"/>
    </a:defPPr>
    <a:lvl1pPr marL="0" algn="l" defTabSz="2088862" rtl="0" eaLnBrk="1" latinLnBrk="0" hangingPunct="1">
      <a:defRPr sz="4113" kern="1200">
        <a:solidFill>
          <a:schemeClr val="tx1"/>
        </a:solidFill>
        <a:latin typeface="+mn-lt"/>
        <a:ea typeface="+mn-ea"/>
        <a:cs typeface="+mn-cs"/>
      </a:defRPr>
    </a:lvl1pPr>
    <a:lvl2pPr marL="1044432" algn="l" defTabSz="2088862" rtl="0" eaLnBrk="1" latinLnBrk="0" hangingPunct="1">
      <a:defRPr sz="4113" kern="1200">
        <a:solidFill>
          <a:schemeClr val="tx1"/>
        </a:solidFill>
        <a:latin typeface="+mn-lt"/>
        <a:ea typeface="+mn-ea"/>
        <a:cs typeface="+mn-cs"/>
      </a:defRPr>
    </a:lvl2pPr>
    <a:lvl3pPr marL="2088862" algn="l" defTabSz="2088862" rtl="0" eaLnBrk="1" latinLnBrk="0" hangingPunct="1">
      <a:defRPr sz="4113" kern="1200">
        <a:solidFill>
          <a:schemeClr val="tx1"/>
        </a:solidFill>
        <a:latin typeface="+mn-lt"/>
        <a:ea typeface="+mn-ea"/>
        <a:cs typeface="+mn-cs"/>
      </a:defRPr>
    </a:lvl3pPr>
    <a:lvl4pPr marL="3133295" algn="l" defTabSz="2088862" rtl="0" eaLnBrk="1" latinLnBrk="0" hangingPunct="1">
      <a:defRPr sz="4113" kern="1200">
        <a:solidFill>
          <a:schemeClr val="tx1"/>
        </a:solidFill>
        <a:latin typeface="+mn-lt"/>
        <a:ea typeface="+mn-ea"/>
        <a:cs typeface="+mn-cs"/>
      </a:defRPr>
    </a:lvl4pPr>
    <a:lvl5pPr marL="4177725" algn="l" defTabSz="2088862" rtl="0" eaLnBrk="1" latinLnBrk="0" hangingPunct="1">
      <a:defRPr sz="4113" kern="1200">
        <a:solidFill>
          <a:schemeClr val="tx1"/>
        </a:solidFill>
        <a:latin typeface="+mn-lt"/>
        <a:ea typeface="+mn-ea"/>
        <a:cs typeface="+mn-cs"/>
      </a:defRPr>
    </a:lvl5pPr>
    <a:lvl6pPr marL="5222157" algn="l" defTabSz="2088862" rtl="0" eaLnBrk="1" latinLnBrk="0" hangingPunct="1">
      <a:defRPr sz="4113" kern="1200">
        <a:solidFill>
          <a:schemeClr val="tx1"/>
        </a:solidFill>
        <a:latin typeface="+mn-lt"/>
        <a:ea typeface="+mn-ea"/>
        <a:cs typeface="+mn-cs"/>
      </a:defRPr>
    </a:lvl6pPr>
    <a:lvl7pPr marL="6266587" algn="l" defTabSz="2088862" rtl="0" eaLnBrk="1" latinLnBrk="0" hangingPunct="1">
      <a:defRPr sz="4113" kern="1200">
        <a:solidFill>
          <a:schemeClr val="tx1"/>
        </a:solidFill>
        <a:latin typeface="+mn-lt"/>
        <a:ea typeface="+mn-ea"/>
        <a:cs typeface="+mn-cs"/>
      </a:defRPr>
    </a:lvl7pPr>
    <a:lvl8pPr marL="7311020" algn="l" defTabSz="2088862" rtl="0" eaLnBrk="1" latinLnBrk="0" hangingPunct="1">
      <a:defRPr sz="4113" kern="1200">
        <a:solidFill>
          <a:schemeClr val="tx1"/>
        </a:solidFill>
        <a:latin typeface="+mn-lt"/>
        <a:ea typeface="+mn-ea"/>
        <a:cs typeface="+mn-cs"/>
      </a:defRPr>
    </a:lvl8pPr>
    <a:lvl9pPr marL="8355450" algn="l" defTabSz="2088862" rtl="0" eaLnBrk="1" latinLnBrk="0" hangingPunct="1">
      <a:defRPr sz="41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A4C5847-9A7E-4D0B-A09D-F94159C82B16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016" userDrawn="1">
          <p15:clr>
            <a:srgbClr val="A4A3A4"/>
          </p15:clr>
        </p15:guide>
        <p15:guide id="2" pos="4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2"/>
    <p:restoredTop sz="94677"/>
  </p:normalViewPr>
  <p:slideViewPr>
    <p:cSldViewPr>
      <p:cViewPr varScale="1">
        <p:scale>
          <a:sx n="22" d="100"/>
          <a:sy n="22" d="100"/>
        </p:scale>
        <p:origin x="936" y="78"/>
      </p:cViewPr>
      <p:guideLst>
        <p:guide orient="horz" pos="7016"/>
        <p:guide pos="47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6778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6778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F6D98-E0BE-4BB5-8009-85601CBE84F8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11988" y="1689100"/>
            <a:ext cx="6080125" cy="4560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6502400"/>
            <a:ext cx="16084550" cy="5321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2834938"/>
            <a:ext cx="8712200" cy="6778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2834938"/>
            <a:ext cx="8712200" cy="6778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8B190-E739-4347-9BC5-EF55C7734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88862" rtl="0" eaLnBrk="1" latinLnBrk="0" hangingPunct="1">
      <a:defRPr sz="2742" kern="1200">
        <a:solidFill>
          <a:schemeClr val="tx1"/>
        </a:solidFill>
        <a:latin typeface="+mn-lt"/>
        <a:ea typeface="+mn-ea"/>
        <a:cs typeface="+mn-cs"/>
      </a:defRPr>
    </a:lvl1pPr>
    <a:lvl2pPr marL="1044432" algn="l" defTabSz="2088862" rtl="0" eaLnBrk="1" latinLnBrk="0" hangingPunct="1">
      <a:defRPr sz="2742" kern="1200">
        <a:solidFill>
          <a:schemeClr val="tx1"/>
        </a:solidFill>
        <a:latin typeface="+mn-lt"/>
        <a:ea typeface="+mn-ea"/>
        <a:cs typeface="+mn-cs"/>
      </a:defRPr>
    </a:lvl2pPr>
    <a:lvl3pPr marL="2088862" algn="l" defTabSz="2088862" rtl="0" eaLnBrk="1" latinLnBrk="0" hangingPunct="1">
      <a:defRPr sz="2742" kern="1200">
        <a:solidFill>
          <a:schemeClr val="tx1"/>
        </a:solidFill>
        <a:latin typeface="+mn-lt"/>
        <a:ea typeface="+mn-ea"/>
        <a:cs typeface="+mn-cs"/>
      </a:defRPr>
    </a:lvl3pPr>
    <a:lvl4pPr marL="3133295" algn="l" defTabSz="2088862" rtl="0" eaLnBrk="1" latinLnBrk="0" hangingPunct="1">
      <a:defRPr sz="2742" kern="1200">
        <a:solidFill>
          <a:schemeClr val="tx1"/>
        </a:solidFill>
        <a:latin typeface="+mn-lt"/>
        <a:ea typeface="+mn-ea"/>
        <a:cs typeface="+mn-cs"/>
      </a:defRPr>
    </a:lvl4pPr>
    <a:lvl5pPr marL="4177725" algn="l" defTabSz="2088862" rtl="0" eaLnBrk="1" latinLnBrk="0" hangingPunct="1">
      <a:defRPr sz="2742" kern="1200">
        <a:solidFill>
          <a:schemeClr val="tx1"/>
        </a:solidFill>
        <a:latin typeface="+mn-lt"/>
        <a:ea typeface="+mn-ea"/>
        <a:cs typeface="+mn-cs"/>
      </a:defRPr>
    </a:lvl5pPr>
    <a:lvl6pPr marL="5222157" algn="l" defTabSz="2088862" rtl="0" eaLnBrk="1" latinLnBrk="0" hangingPunct="1">
      <a:defRPr sz="2742" kern="1200">
        <a:solidFill>
          <a:schemeClr val="tx1"/>
        </a:solidFill>
        <a:latin typeface="+mn-lt"/>
        <a:ea typeface="+mn-ea"/>
        <a:cs typeface="+mn-cs"/>
      </a:defRPr>
    </a:lvl6pPr>
    <a:lvl7pPr marL="6266587" algn="l" defTabSz="2088862" rtl="0" eaLnBrk="1" latinLnBrk="0" hangingPunct="1">
      <a:defRPr sz="2742" kern="1200">
        <a:solidFill>
          <a:schemeClr val="tx1"/>
        </a:solidFill>
        <a:latin typeface="+mn-lt"/>
        <a:ea typeface="+mn-ea"/>
        <a:cs typeface="+mn-cs"/>
      </a:defRPr>
    </a:lvl7pPr>
    <a:lvl8pPr marL="7311020" algn="l" defTabSz="2088862" rtl="0" eaLnBrk="1" latinLnBrk="0" hangingPunct="1">
      <a:defRPr sz="2742" kern="1200">
        <a:solidFill>
          <a:schemeClr val="tx1"/>
        </a:solidFill>
        <a:latin typeface="+mn-lt"/>
        <a:ea typeface="+mn-ea"/>
        <a:cs typeface="+mn-cs"/>
      </a:defRPr>
    </a:lvl8pPr>
    <a:lvl9pPr marL="8355450" algn="l" defTabSz="2088862" rtl="0" eaLnBrk="1" latinLnBrk="0" hangingPunct="1">
      <a:defRPr sz="27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1988" y="1689100"/>
            <a:ext cx="6080125" cy="456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8B190-E739-4347-9BC5-EF55C77342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8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91839" y="10204705"/>
            <a:ext cx="373075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583680" y="18434305"/>
            <a:ext cx="30723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94560" y="7571233"/>
            <a:ext cx="190926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2603967" y="7571233"/>
            <a:ext cx="190926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51128" y="2699089"/>
            <a:ext cx="43189717" cy="2369875"/>
          </a:xfrm>
          <a:custGeom>
            <a:avLst/>
            <a:gdLst/>
            <a:ahLst/>
            <a:cxnLst/>
            <a:rect l="l" t="t" r="r" b="b"/>
            <a:pathLst>
              <a:path w="19782790" h="972819">
                <a:moveTo>
                  <a:pt x="0" y="972457"/>
                </a:moveTo>
                <a:lnTo>
                  <a:pt x="19782435" y="972457"/>
                </a:lnTo>
                <a:lnTo>
                  <a:pt x="19782435" y="0"/>
                </a:lnTo>
                <a:lnTo>
                  <a:pt x="0" y="0"/>
                </a:lnTo>
                <a:lnTo>
                  <a:pt x="0" y="972457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 sz="8980"/>
          </a:p>
        </p:txBody>
      </p:sp>
      <p:sp>
        <p:nvSpPr>
          <p:cNvPr id="17" name="bk object 17"/>
          <p:cNvSpPr/>
          <p:nvPr/>
        </p:nvSpPr>
        <p:spPr>
          <a:xfrm>
            <a:off x="10998743" y="1218942"/>
            <a:ext cx="21812512" cy="2994832"/>
          </a:xfrm>
          <a:custGeom>
            <a:avLst/>
            <a:gdLst/>
            <a:ahLst/>
            <a:cxnLst/>
            <a:rect l="l" t="t" r="r" b="b"/>
            <a:pathLst>
              <a:path w="9991090" h="1229360">
                <a:moveTo>
                  <a:pt x="9376150" y="0"/>
                </a:moveTo>
                <a:lnTo>
                  <a:pt x="614470" y="0"/>
                </a:lnTo>
                <a:lnTo>
                  <a:pt x="566450" y="1848"/>
                </a:lnTo>
                <a:lnTo>
                  <a:pt x="519441" y="7302"/>
                </a:lnTo>
                <a:lnTo>
                  <a:pt x="473579" y="16226"/>
                </a:lnTo>
                <a:lnTo>
                  <a:pt x="429002" y="28482"/>
                </a:lnTo>
                <a:lnTo>
                  <a:pt x="385844" y="43935"/>
                </a:lnTo>
                <a:lnTo>
                  <a:pt x="344244" y="62447"/>
                </a:lnTo>
                <a:lnTo>
                  <a:pt x="304338" y="83882"/>
                </a:lnTo>
                <a:lnTo>
                  <a:pt x="266261" y="108104"/>
                </a:lnTo>
                <a:lnTo>
                  <a:pt x="230152" y="134976"/>
                </a:lnTo>
                <a:lnTo>
                  <a:pt x="196147" y="164361"/>
                </a:lnTo>
                <a:lnTo>
                  <a:pt x="164382" y="196123"/>
                </a:lnTo>
                <a:lnTo>
                  <a:pt x="134994" y="230125"/>
                </a:lnTo>
                <a:lnTo>
                  <a:pt x="108119" y="266231"/>
                </a:lnTo>
                <a:lnTo>
                  <a:pt x="83894" y="304304"/>
                </a:lnTo>
                <a:lnTo>
                  <a:pt x="62456" y="344208"/>
                </a:lnTo>
                <a:lnTo>
                  <a:pt x="43941" y="385806"/>
                </a:lnTo>
                <a:lnTo>
                  <a:pt x="28487" y="428961"/>
                </a:lnTo>
                <a:lnTo>
                  <a:pt x="16228" y="473537"/>
                </a:lnTo>
                <a:lnTo>
                  <a:pt x="7303" y="519398"/>
                </a:lnTo>
                <a:lnTo>
                  <a:pt x="1848" y="566406"/>
                </a:lnTo>
                <a:lnTo>
                  <a:pt x="0" y="614425"/>
                </a:lnTo>
                <a:lnTo>
                  <a:pt x="1848" y="662451"/>
                </a:lnTo>
                <a:lnTo>
                  <a:pt x="7303" y="709465"/>
                </a:lnTo>
                <a:lnTo>
                  <a:pt x="16228" y="755330"/>
                </a:lnTo>
                <a:lnTo>
                  <a:pt x="28487" y="799911"/>
                </a:lnTo>
                <a:lnTo>
                  <a:pt x="43941" y="843070"/>
                </a:lnTo>
                <a:lnTo>
                  <a:pt x="62456" y="884671"/>
                </a:lnTo>
                <a:lnTo>
                  <a:pt x="83894" y="924578"/>
                </a:lnTo>
                <a:lnTo>
                  <a:pt x="108119" y="962654"/>
                </a:lnTo>
                <a:lnTo>
                  <a:pt x="134994" y="998762"/>
                </a:lnTo>
                <a:lnTo>
                  <a:pt x="164382" y="1032766"/>
                </a:lnTo>
                <a:lnTo>
                  <a:pt x="196147" y="1064530"/>
                </a:lnTo>
                <a:lnTo>
                  <a:pt x="230152" y="1093916"/>
                </a:lnTo>
                <a:lnTo>
                  <a:pt x="266261" y="1120789"/>
                </a:lnTo>
                <a:lnTo>
                  <a:pt x="304338" y="1145012"/>
                </a:lnTo>
                <a:lnTo>
                  <a:pt x="344244" y="1166448"/>
                </a:lnTo>
                <a:lnTo>
                  <a:pt x="385844" y="1184960"/>
                </a:lnTo>
                <a:lnTo>
                  <a:pt x="429002" y="1200413"/>
                </a:lnTo>
                <a:lnTo>
                  <a:pt x="473579" y="1212670"/>
                </a:lnTo>
                <a:lnTo>
                  <a:pt x="519441" y="1221593"/>
                </a:lnTo>
                <a:lnTo>
                  <a:pt x="566450" y="1227048"/>
                </a:lnTo>
                <a:lnTo>
                  <a:pt x="614470" y="1228896"/>
                </a:lnTo>
                <a:lnTo>
                  <a:pt x="9376150" y="1228896"/>
                </a:lnTo>
                <a:lnTo>
                  <a:pt x="9424170" y="1227048"/>
                </a:lnTo>
                <a:lnTo>
                  <a:pt x="9471178" y="1221593"/>
                </a:lnTo>
                <a:lnTo>
                  <a:pt x="9517038" y="1212670"/>
                </a:lnTo>
                <a:lnTo>
                  <a:pt x="9561614" y="1200413"/>
                </a:lnTo>
                <a:lnTo>
                  <a:pt x="9604770" y="1184960"/>
                </a:lnTo>
                <a:lnTo>
                  <a:pt x="9646367" y="1166448"/>
                </a:lnTo>
                <a:lnTo>
                  <a:pt x="9686271" y="1145012"/>
                </a:lnTo>
                <a:lnTo>
                  <a:pt x="9724344" y="1120789"/>
                </a:lnTo>
                <a:lnTo>
                  <a:pt x="9760450" y="1093916"/>
                </a:lnTo>
                <a:lnTo>
                  <a:pt x="9794452" y="1064530"/>
                </a:lnTo>
                <a:lnTo>
                  <a:pt x="9826214" y="1032766"/>
                </a:lnTo>
                <a:lnTo>
                  <a:pt x="9855600" y="998762"/>
                </a:lnTo>
                <a:lnTo>
                  <a:pt x="9882471" y="962654"/>
                </a:lnTo>
                <a:lnTo>
                  <a:pt x="9906693" y="924578"/>
                </a:lnTo>
                <a:lnTo>
                  <a:pt x="9928128" y="884671"/>
                </a:lnTo>
                <a:lnTo>
                  <a:pt x="9946641" y="843070"/>
                </a:lnTo>
                <a:lnTo>
                  <a:pt x="9962093" y="799911"/>
                </a:lnTo>
                <a:lnTo>
                  <a:pt x="9974350" y="755330"/>
                </a:lnTo>
                <a:lnTo>
                  <a:pt x="9983273" y="709465"/>
                </a:lnTo>
                <a:lnTo>
                  <a:pt x="9988728" y="662451"/>
                </a:lnTo>
                <a:lnTo>
                  <a:pt x="9990576" y="614425"/>
                </a:lnTo>
                <a:lnTo>
                  <a:pt x="9988728" y="566406"/>
                </a:lnTo>
                <a:lnTo>
                  <a:pt x="9983273" y="519398"/>
                </a:lnTo>
                <a:lnTo>
                  <a:pt x="9974350" y="473537"/>
                </a:lnTo>
                <a:lnTo>
                  <a:pt x="9962093" y="428961"/>
                </a:lnTo>
                <a:lnTo>
                  <a:pt x="9946641" y="385806"/>
                </a:lnTo>
                <a:lnTo>
                  <a:pt x="9928128" y="344208"/>
                </a:lnTo>
                <a:lnTo>
                  <a:pt x="9906693" y="304304"/>
                </a:lnTo>
                <a:lnTo>
                  <a:pt x="9882471" y="266231"/>
                </a:lnTo>
                <a:lnTo>
                  <a:pt x="9855600" y="230125"/>
                </a:lnTo>
                <a:lnTo>
                  <a:pt x="9826214" y="196123"/>
                </a:lnTo>
                <a:lnTo>
                  <a:pt x="9794452" y="164361"/>
                </a:lnTo>
                <a:lnTo>
                  <a:pt x="9760450" y="134976"/>
                </a:lnTo>
                <a:lnTo>
                  <a:pt x="9724344" y="108104"/>
                </a:lnTo>
                <a:lnTo>
                  <a:pt x="9686271" y="83882"/>
                </a:lnTo>
                <a:lnTo>
                  <a:pt x="9646367" y="62447"/>
                </a:lnTo>
                <a:lnTo>
                  <a:pt x="9604770" y="43935"/>
                </a:lnTo>
                <a:lnTo>
                  <a:pt x="9561614" y="28482"/>
                </a:lnTo>
                <a:lnTo>
                  <a:pt x="9517038" y="16226"/>
                </a:lnTo>
                <a:lnTo>
                  <a:pt x="9471178" y="7302"/>
                </a:lnTo>
                <a:lnTo>
                  <a:pt x="9424170" y="1848"/>
                </a:lnTo>
                <a:lnTo>
                  <a:pt x="9376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980"/>
          </a:p>
        </p:txBody>
      </p:sp>
      <p:sp>
        <p:nvSpPr>
          <p:cNvPr id="18" name="bk object 18"/>
          <p:cNvSpPr/>
          <p:nvPr/>
        </p:nvSpPr>
        <p:spPr>
          <a:xfrm>
            <a:off x="10998746" y="2158800"/>
            <a:ext cx="21309275" cy="2054306"/>
          </a:xfrm>
          <a:custGeom>
            <a:avLst/>
            <a:gdLst/>
            <a:ahLst/>
            <a:cxnLst/>
            <a:rect l="l" t="t" r="r" b="b"/>
            <a:pathLst>
              <a:path w="9760585" h="843280">
                <a:moveTo>
                  <a:pt x="43941" y="0"/>
                </a:moveTo>
                <a:lnTo>
                  <a:pt x="28487" y="43155"/>
                </a:lnTo>
                <a:lnTo>
                  <a:pt x="16228" y="87731"/>
                </a:lnTo>
                <a:lnTo>
                  <a:pt x="7303" y="133591"/>
                </a:lnTo>
                <a:lnTo>
                  <a:pt x="1848" y="180600"/>
                </a:lnTo>
                <a:lnTo>
                  <a:pt x="0" y="228619"/>
                </a:lnTo>
                <a:lnTo>
                  <a:pt x="1848" y="276645"/>
                </a:lnTo>
                <a:lnTo>
                  <a:pt x="7303" y="323658"/>
                </a:lnTo>
                <a:lnTo>
                  <a:pt x="16228" y="369524"/>
                </a:lnTo>
                <a:lnTo>
                  <a:pt x="28487" y="414104"/>
                </a:lnTo>
                <a:lnTo>
                  <a:pt x="43941" y="457264"/>
                </a:lnTo>
                <a:lnTo>
                  <a:pt x="62456" y="498865"/>
                </a:lnTo>
                <a:lnTo>
                  <a:pt x="83894" y="538772"/>
                </a:lnTo>
                <a:lnTo>
                  <a:pt x="108119" y="576847"/>
                </a:lnTo>
                <a:lnTo>
                  <a:pt x="134994" y="612956"/>
                </a:lnTo>
                <a:lnTo>
                  <a:pt x="164382" y="646960"/>
                </a:lnTo>
                <a:lnTo>
                  <a:pt x="196147" y="678723"/>
                </a:lnTo>
                <a:lnTo>
                  <a:pt x="230152" y="708110"/>
                </a:lnTo>
                <a:lnTo>
                  <a:pt x="266261" y="734983"/>
                </a:lnTo>
                <a:lnTo>
                  <a:pt x="304338" y="759205"/>
                </a:lnTo>
                <a:lnTo>
                  <a:pt x="344244" y="780641"/>
                </a:lnTo>
                <a:lnTo>
                  <a:pt x="385844" y="799154"/>
                </a:lnTo>
                <a:lnTo>
                  <a:pt x="429002" y="814607"/>
                </a:lnTo>
                <a:lnTo>
                  <a:pt x="473579" y="826863"/>
                </a:lnTo>
                <a:lnTo>
                  <a:pt x="519441" y="835787"/>
                </a:lnTo>
                <a:lnTo>
                  <a:pt x="566450" y="841241"/>
                </a:lnTo>
                <a:lnTo>
                  <a:pt x="614470" y="843090"/>
                </a:lnTo>
                <a:lnTo>
                  <a:pt x="9376150" y="843090"/>
                </a:lnTo>
                <a:lnTo>
                  <a:pt x="9424170" y="841241"/>
                </a:lnTo>
                <a:lnTo>
                  <a:pt x="9471178" y="835787"/>
                </a:lnTo>
                <a:lnTo>
                  <a:pt x="9517038" y="826863"/>
                </a:lnTo>
                <a:lnTo>
                  <a:pt x="9561614" y="814607"/>
                </a:lnTo>
                <a:lnTo>
                  <a:pt x="9604770" y="799154"/>
                </a:lnTo>
                <a:lnTo>
                  <a:pt x="9646367" y="780641"/>
                </a:lnTo>
                <a:lnTo>
                  <a:pt x="9686271" y="759205"/>
                </a:lnTo>
                <a:lnTo>
                  <a:pt x="9724344" y="734983"/>
                </a:lnTo>
                <a:lnTo>
                  <a:pt x="9760450" y="708110"/>
                </a:lnTo>
              </a:path>
            </a:pathLst>
          </a:custGeom>
          <a:ln w="11168">
            <a:solidFill>
              <a:srgbClr val="04607A"/>
            </a:solidFill>
          </a:ln>
        </p:spPr>
        <p:txBody>
          <a:bodyPr wrap="square" lIns="0" tIns="0" rIns="0" bIns="0" rtlCol="0"/>
          <a:lstStyle/>
          <a:p>
            <a:endParaRPr sz="898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4560" y="1316737"/>
            <a:ext cx="39502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4560" y="7571233"/>
            <a:ext cx="39502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923008" y="30614113"/>
            <a:ext cx="14045184" cy="632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194561" y="30614113"/>
            <a:ext cx="10094976" cy="632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1601667" y="30614113"/>
            <a:ext cx="10094976" cy="632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98159">
        <a:defRPr>
          <a:latin typeface="+mn-lt"/>
          <a:ea typeface="+mn-ea"/>
          <a:cs typeface="+mn-cs"/>
        </a:defRPr>
      </a:lvl2pPr>
      <a:lvl3pPr marL="1996318">
        <a:defRPr>
          <a:latin typeface="+mn-lt"/>
          <a:ea typeface="+mn-ea"/>
          <a:cs typeface="+mn-cs"/>
        </a:defRPr>
      </a:lvl3pPr>
      <a:lvl4pPr marL="2994477">
        <a:defRPr>
          <a:latin typeface="+mn-lt"/>
          <a:ea typeface="+mn-ea"/>
          <a:cs typeface="+mn-cs"/>
        </a:defRPr>
      </a:lvl4pPr>
      <a:lvl5pPr marL="3992636">
        <a:defRPr>
          <a:latin typeface="+mn-lt"/>
          <a:ea typeface="+mn-ea"/>
          <a:cs typeface="+mn-cs"/>
        </a:defRPr>
      </a:lvl5pPr>
      <a:lvl6pPr marL="4990795">
        <a:defRPr>
          <a:latin typeface="+mn-lt"/>
          <a:ea typeface="+mn-ea"/>
          <a:cs typeface="+mn-cs"/>
        </a:defRPr>
      </a:lvl6pPr>
      <a:lvl7pPr marL="5988954">
        <a:defRPr>
          <a:latin typeface="+mn-lt"/>
          <a:ea typeface="+mn-ea"/>
          <a:cs typeface="+mn-cs"/>
        </a:defRPr>
      </a:lvl7pPr>
      <a:lvl8pPr marL="6987113">
        <a:defRPr>
          <a:latin typeface="+mn-lt"/>
          <a:ea typeface="+mn-ea"/>
          <a:cs typeface="+mn-cs"/>
        </a:defRPr>
      </a:lvl8pPr>
      <a:lvl9pPr marL="79852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98159">
        <a:defRPr>
          <a:latin typeface="+mn-lt"/>
          <a:ea typeface="+mn-ea"/>
          <a:cs typeface="+mn-cs"/>
        </a:defRPr>
      </a:lvl2pPr>
      <a:lvl3pPr marL="1996318">
        <a:defRPr>
          <a:latin typeface="+mn-lt"/>
          <a:ea typeface="+mn-ea"/>
          <a:cs typeface="+mn-cs"/>
        </a:defRPr>
      </a:lvl3pPr>
      <a:lvl4pPr marL="2994477">
        <a:defRPr>
          <a:latin typeface="+mn-lt"/>
          <a:ea typeface="+mn-ea"/>
          <a:cs typeface="+mn-cs"/>
        </a:defRPr>
      </a:lvl4pPr>
      <a:lvl5pPr marL="3992636">
        <a:defRPr>
          <a:latin typeface="+mn-lt"/>
          <a:ea typeface="+mn-ea"/>
          <a:cs typeface="+mn-cs"/>
        </a:defRPr>
      </a:lvl5pPr>
      <a:lvl6pPr marL="4990795">
        <a:defRPr>
          <a:latin typeface="+mn-lt"/>
          <a:ea typeface="+mn-ea"/>
          <a:cs typeface="+mn-cs"/>
        </a:defRPr>
      </a:lvl6pPr>
      <a:lvl7pPr marL="5988954">
        <a:defRPr>
          <a:latin typeface="+mn-lt"/>
          <a:ea typeface="+mn-ea"/>
          <a:cs typeface="+mn-cs"/>
        </a:defRPr>
      </a:lvl7pPr>
      <a:lvl8pPr marL="6987113">
        <a:defRPr>
          <a:latin typeface="+mn-lt"/>
          <a:ea typeface="+mn-ea"/>
          <a:cs typeface="+mn-cs"/>
        </a:defRPr>
      </a:lvl8pPr>
      <a:lvl9pPr marL="79852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hyperlink" Target="http://nvs.nanoos.org/" TargetMode="External"/><Relationship Id="rId10" Type="http://schemas.openxmlformats.org/officeDocument/2006/relationships/image" Target="../media/image7.jpe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hyperlink" Target="https://tidesandcurrents.noaa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15"/>
          <p:cNvSpPr txBox="1"/>
          <p:nvPr/>
        </p:nvSpPr>
        <p:spPr>
          <a:xfrm>
            <a:off x="14958500" y="8042815"/>
            <a:ext cx="13478540" cy="17119760"/>
          </a:xfrm>
          <a:prstGeom prst="rect">
            <a:avLst/>
          </a:prstGeom>
          <a:solidFill>
            <a:schemeClr val="bg1"/>
          </a:solidFill>
          <a:ln w="28575">
            <a:solidFill>
              <a:srgbClr val="03485C"/>
            </a:solidFill>
          </a:ln>
        </p:spPr>
        <p:txBody>
          <a:bodyPr vert="horz" wrap="square" lIns="0" tIns="23568" rIns="0" bIns="0" rtlCol="0">
            <a:spAutoFit/>
          </a:bodyPr>
          <a:lstStyle/>
          <a:p>
            <a:pPr marL="27727">
              <a:spcBef>
                <a:spcPts val="186"/>
              </a:spcBef>
            </a:pPr>
            <a:endParaRPr sz="764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55" dirty="0">
              <a:latin typeface="Times New Roman"/>
              <a:cs typeface="Times New Roman"/>
            </a:endParaRPr>
          </a:p>
          <a:p>
            <a:pPr marL="471353">
              <a:spcBef>
                <a:spcPts val="491"/>
              </a:spcBef>
            </a:pPr>
            <a:r>
              <a:rPr lang="en-US" sz="4366" b="1" spc="-262" dirty="0">
                <a:latin typeface="Arial"/>
                <a:cs typeface="Arial"/>
              </a:rPr>
              <a:t>Capturing Impacts of Climate Change in Chronic Hazards Models</a:t>
            </a:r>
          </a:p>
          <a:p>
            <a:pPr marL="471353">
              <a:spcBef>
                <a:spcPts val="491"/>
              </a:spcBef>
            </a:pPr>
            <a:endParaRPr lang="en-US" sz="4257" b="1" spc="-262" dirty="0">
              <a:latin typeface="Arial"/>
              <a:cs typeface="Arial"/>
            </a:endParaRPr>
          </a:p>
          <a:p>
            <a:pPr marL="471353">
              <a:spcBef>
                <a:spcPts val="491"/>
              </a:spcBef>
            </a:pPr>
            <a:endParaRPr lang="en-US" sz="4257" b="1" spc="-262" dirty="0">
              <a:latin typeface="Arial"/>
              <a:cs typeface="Arial"/>
            </a:endParaRPr>
          </a:p>
          <a:p>
            <a:pPr marL="471353">
              <a:spcBef>
                <a:spcPts val="491"/>
              </a:spcBef>
            </a:pPr>
            <a:endParaRPr lang="en-US" sz="4257" b="1" spc="-262" dirty="0">
              <a:latin typeface="Arial"/>
              <a:cs typeface="Arial"/>
            </a:endParaRPr>
          </a:p>
          <a:p>
            <a:pPr marL="471353">
              <a:spcBef>
                <a:spcPts val="491"/>
              </a:spcBef>
            </a:pPr>
            <a:endParaRPr lang="en-US" sz="4257" b="1" spc="-262" dirty="0">
              <a:latin typeface="Arial"/>
              <a:cs typeface="Arial"/>
            </a:endParaRPr>
          </a:p>
          <a:p>
            <a:pPr marL="471353">
              <a:spcBef>
                <a:spcPts val="491"/>
              </a:spcBef>
            </a:pPr>
            <a:endParaRPr lang="en-US" sz="4257" b="1" spc="-262" dirty="0">
              <a:latin typeface="Arial"/>
              <a:cs typeface="Arial"/>
            </a:endParaRPr>
          </a:p>
          <a:p>
            <a:pPr marL="471353">
              <a:spcBef>
                <a:spcPts val="491"/>
              </a:spcBef>
            </a:pPr>
            <a:endParaRPr lang="en-US" sz="4257" b="1" spc="-262" dirty="0">
              <a:latin typeface="Arial"/>
              <a:cs typeface="Arial"/>
            </a:endParaRPr>
          </a:p>
          <a:p>
            <a:pPr marL="471353">
              <a:spcBef>
                <a:spcPts val="491"/>
              </a:spcBef>
            </a:pPr>
            <a:endParaRPr lang="en-US" sz="4200" b="1" spc="-262" dirty="0">
              <a:latin typeface="Arial"/>
              <a:cs typeface="Arial"/>
            </a:endParaRPr>
          </a:p>
          <a:p>
            <a:pPr marL="471353">
              <a:spcBef>
                <a:spcPts val="491"/>
              </a:spcBef>
            </a:pPr>
            <a:endParaRPr lang="en-US" sz="4200" b="1" spc="-262" dirty="0">
              <a:latin typeface="Arial"/>
              <a:cs typeface="Arial"/>
            </a:endParaRPr>
          </a:p>
          <a:p>
            <a:pPr marL="471353">
              <a:spcBef>
                <a:spcPts val="491"/>
              </a:spcBef>
            </a:pPr>
            <a:endParaRPr lang="en-US" sz="4200" b="1" spc="-262" dirty="0">
              <a:latin typeface="Arial"/>
              <a:cs typeface="Arial"/>
            </a:endParaRPr>
          </a:p>
          <a:p>
            <a:pPr marL="471353">
              <a:spcBef>
                <a:spcPts val="491"/>
              </a:spcBef>
            </a:pPr>
            <a:endParaRPr lang="en-US" sz="4200" b="1" spc="-262" dirty="0">
              <a:latin typeface="Arial"/>
              <a:cs typeface="Arial"/>
            </a:endParaRPr>
          </a:p>
          <a:p>
            <a:pPr marL="471353">
              <a:spcBef>
                <a:spcPts val="491"/>
              </a:spcBef>
            </a:pPr>
            <a:endParaRPr lang="en-US" sz="4200" b="1" spc="-262" dirty="0">
              <a:latin typeface="Arial"/>
              <a:cs typeface="Arial"/>
            </a:endParaRPr>
          </a:p>
          <a:p>
            <a:pPr marL="471353">
              <a:spcBef>
                <a:spcPts val="491"/>
              </a:spcBef>
            </a:pPr>
            <a:endParaRPr lang="en-US" sz="4200" b="1" spc="-262" dirty="0">
              <a:latin typeface="Arial"/>
              <a:cs typeface="Arial"/>
            </a:endParaRPr>
          </a:p>
          <a:p>
            <a:pPr marL="471353">
              <a:spcBef>
                <a:spcPts val="491"/>
              </a:spcBef>
            </a:pPr>
            <a:endParaRPr lang="en-US" sz="4200" b="1" spc="-262" dirty="0">
              <a:latin typeface="Arial"/>
              <a:cs typeface="Arial"/>
            </a:endParaRPr>
          </a:p>
          <a:p>
            <a:pPr marL="471353">
              <a:spcBef>
                <a:spcPts val="491"/>
              </a:spcBef>
            </a:pPr>
            <a:endParaRPr lang="en-US" sz="4200" b="1" spc="-262" dirty="0">
              <a:latin typeface="Arial"/>
              <a:cs typeface="Arial"/>
            </a:endParaRPr>
          </a:p>
          <a:p>
            <a:pPr marL="471353">
              <a:spcBef>
                <a:spcPts val="491"/>
              </a:spcBef>
            </a:pPr>
            <a:endParaRPr lang="en-US" sz="4200" b="1" spc="-262" dirty="0">
              <a:latin typeface="Arial"/>
              <a:cs typeface="Arial"/>
            </a:endParaRPr>
          </a:p>
          <a:p>
            <a:pPr marL="471353">
              <a:spcBef>
                <a:spcPts val="491"/>
              </a:spcBef>
            </a:pPr>
            <a:r>
              <a:rPr lang="en-US" sz="4200" b="1" spc="-262" dirty="0">
                <a:latin typeface="Arial"/>
                <a:cs typeface="Arial"/>
              </a:rPr>
              <a:t>Initial Application</a:t>
            </a:r>
          </a:p>
          <a:p>
            <a:pPr marL="471353">
              <a:spcBef>
                <a:spcPts val="491"/>
              </a:spcBef>
            </a:pPr>
            <a:endParaRPr lang="en-US" sz="4200" b="1" spc="-262" dirty="0">
              <a:latin typeface="Arial"/>
              <a:cs typeface="Arial"/>
            </a:endParaRPr>
          </a:p>
          <a:p>
            <a:pPr marL="471353">
              <a:spcBef>
                <a:spcPts val="491"/>
              </a:spcBef>
            </a:pPr>
            <a:endParaRPr lang="en-US" sz="4200" b="1" spc="-262" dirty="0">
              <a:latin typeface="Arial"/>
              <a:cs typeface="Arial"/>
            </a:endParaRPr>
          </a:p>
          <a:p>
            <a:pPr marL="471353">
              <a:spcBef>
                <a:spcPts val="491"/>
              </a:spcBef>
            </a:pPr>
            <a:endParaRPr lang="en-US" sz="3000" b="1" spc="-262" dirty="0">
              <a:latin typeface="Arial"/>
              <a:cs typeface="Arial"/>
            </a:endParaRPr>
          </a:p>
          <a:p>
            <a:pPr marL="471353">
              <a:spcBef>
                <a:spcPts val="491"/>
              </a:spcBef>
            </a:pPr>
            <a:endParaRPr lang="en-US" sz="3000" b="1" spc="-262" dirty="0">
              <a:latin typeface="Arial"/>
              <a:cs typeface="Arial"/>
            </a:endParaRPr>
          </a:p>
          <a:p>
            <a:pPr marL="471353">
              <a:spcBef>
                <a:spcPts val="491"/>
              </a:spcBef>
            </a:pPr>
            <a:endParaRPr lang="en-US" sz="3000" b="1" spc="-262" dirty="0">
              <a:latin typeface="Arial"/>
              <a:cs typeface="Arial"/>
            </a:endParaRPr>
          </a:p>
          <a:p>
            <a:pPr marL="471353">
              <a:spcBef>
                <a:spcPts val="491"/>
              </a:spcBef>
            </a:pPr>
            <a:endParaRPr lang="en-US" sz="3000" b="1" spc="-262" dirty="0">
              <a:latin typeface="Arial"/>
              <a:cs typeface="Arial"/>
            </a:endParaRPr>
          </a:p>
          <a:p>
            <a:pPr marL="471353">
              <a:spcBef>
                <a:spcPts val="491"/>
              </a:spcBef>
            </a:pPr>
            <a:endParaRPr lang="en-US" sz="3000" b="1" spc="-262" dirty="0">
              <a:latin typeface="Arial"/>
              <a:cs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47" t="14980" r="10824" b="8261"/>
          <a:stretch/>
        </p:blipFill>
        <p:spPr>
          <a:xfrm>
            <a:off x="35880663" y="14173200"/>
            <a:ext cx="7096137" cy="375798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bject 15"/>
          <p:cNvSpPr txBox="1"/>
          <p:nvPr/>
        </p:nvSpPr>
        <p:spPr>
          <a:xfrm>
            <a:off x="29438588" y="8044036"/>
            <a:ext cx="13478540" cy="17062373"/>
          </a:xfrm>
          <a:prstGeom prst="rect">
            <a:avLst/>
          </a:prstGeom>
          <a:ln w="28575">
            <a:solidFill>
              <a:srgbClr val="03485C"/>
            </a:solidFill>
          </a:ln>
        </p:spPr>
        <p:txBody>
          <a:bodyPr vert="horz" wrap="square" lIns="0" tIns="23568" rIns="0" bIns="0" rtlCol="0">
            <a:spAutoFit/>
          </a:bodyPr>
          <a:lstStyle/>
          <a:p>
            <a:pPr marL="471353">
              <a:spcBef>
                <a:spcPts val="491"/>
              </a:spcBef>
            </a:pPr>
            <a:endParaRPr lang="en-US" sz="764" dirty="0">
              <a:latin typeface="Arial"/>
              <a:cs typeface="Arial"/>
            </a:endParaRPr>
          </a:p>
          <a:p>
            <a:pPr marL="471353">
              <a:spcBef>
                <a:spcPts val="491"/>
              </a:spcBef>
              <a:spcAft>
                <a:spcPts val="2620"/>
              </a:spcAft>
            </a:pPr>
            <a:r>
              <a:rPr lang="en-US" sz="4366" b="1" spc="-262" dirty="0">
                <a:latin typeface="Arial"/>
                <a:cs typeface="Arial"/>
              </a:rPr>
              <a:t>Research that Supports this Effort:</a:t>
            </a:r>
          </a:p>
          <a:p>
            <a:pPr marL="471353">
              <a:spcBef>
                <a:spcPts val="491"/>
              </a:spcBef>
              <a:spcAft>
                <a:spcPts val="2620"/>
              </a:spcAft>
            </a:pPr>
            <a:r>
              <a:rPr lang="en-US" sz="4257" b="1" spc="-262" dirty="0">
                <a:latin typeface="Arial"/>
                <a:cs typeface="Arial"/>
              </a:rPr>
              <a:t>Shoreline Change Analyses and Projections</a:t>
            </a:r>
          </a:p>
          <a:p>
            <a:pPr>
              <a:lnSpc>
                <a:spcPct val="100000"/>
              </a:lnSpc>
            </a:pPr>
            <a:endParaRPr sz="414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14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14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148" dirty="0">
              <a:latin typeface="Times New Roman"/>
              <a:cs typeface="Times New Roman"/>
            </a:endParaRPr>
          </a:p>
          <a:p>
            <a:pPr marL="471353"/>
            <a:endParaRPr lang="en-US" sz="3493" b="1" spc="-262" dirty="0">
              <a:latin typeface="Arial"/>
              <a:cs typeface="Arial"/>
            </a:endParaRPr>
          </a:p>
          <a:p>
            <a:pPr marL="471353"/>
            <a:endParaRPr lang="en-US" sz="1747" b="1" spc="-262" dirty="0">
              <a:latin typeface="Arial"/>
              <a:cs typeface="Arial"/>
            </a:endParaRPr>
          </a:p>
          <a:p>
            <a:pPr marL="471353"/>
            <a:endParaRPr lang="en-US" sz="2183" b="1" spc="-262" dirty="0">
              <a:latin typeface="Arial"/>
              <a:cs typeface="Arial"/>
            </a:endParaRPr>
          </a:p>
          <a:p>
            <a:pPr marL="471353"/>
            <a:r>
              <a:rPr lang="en-US" sz="4257" b="1" spc="-262" dirty="0">
                <a:latin typeface="Arial"/>
                <a:cs typeface="Arial"/>
              </a:rPr>
              <a:t>Extreme Water Level Modeling</a:t>
            </a:r>
          </a:p>
          <a:p>
            <a:pPr marL="471353"/>
            <a:endParaRPr lang="en-US" sz="4257" b="1" spc="-262" dirty="0">
              <a:latin typeface="Arial"/>
              <a:cs typeface="Arial"/>
            </a:endParaRPr>
          </a:p>
          <a:p>
            <a:pPr marL="471353">
              <a:spcBef>
                <a:spcPts val="11"/>
              </a:spcBef>
            </a:pPr>
            <a:endParaRPr lang="en-US" sz="4257" b="1" spc="-262" dirty="0">
              <a:latin typeface="Arial"/>
              <a:cs typeface="Arial"/>
            </a:endParaRPr>
          </a:p>
          <a:p>
            <a:pPr marL="471353">
              <a:spcBef>
                <a:spcPts val="11"/>
              </a:spcBef>
            </a:pPr>
            <a:endParaRPr lang="en-US" sz="4257" b="1" spc="-262" dirty="0">
              <a:latin typeface="Arial"/>
              <a:cs typeface="Arial"/>
            </a:endParaRPr>
          </a:p>
          <a:p>
            <a:pPr marL="471353">
              <a:spcBef>
                <a:spcPts val="11"/>
              </a:spcBef>
            </a:pPr>
            <a:endParaRPr lang="en-US" sz="4257" b="1" spc="-262" dirty="0">
              <a:latin typeface="Arial"/>
              <a:cs typeface="Arial"/>
            </a:endParaRPr>
          </a:p>
          <a:p>
            <a:pPr marL="471353">
              <a:spcBef>
                <a:spcPts val="11"/>
              </a:spcBef>
            </a:pPr>
            <a:endParaRPr lang="en-US" sz="4257" b="1" spc="-262" dirty="0">
              <a:latin typeface="Arial"/>
              <a:cs typeface="Arial"/>
            </a:endParaRPr>
          </a:p>
          <a:p>
            <a:pPr marL="471353">
              <a:spcBef>
                <a:spcPts val="11"/>
              </a:spcBef>
            </a:pPr>
            <a:endParaRPr lang="en-US" sz="3056" b="1" spc="-262" dirty="0">
              <a:latin typeface="Arial"/>
              <a:cs typeface="Arial"/>
            </a:endParaRPr>
          </a:p>
          <a:p>
            <a:pPr marL="471353">
              <a:spcBef>
                <a:spcPts val="11"/>
              </a:spcBef>
            </a:pPr>
            <a:endParaRPr lang="en-US" sz="2292" b="1" spc="-262" dirty="0">
              <a:latin typeface="Arial"/>
              <a:cs typeface="Arial"/>
            </a:endParaRPr>
          </a:p>
          <a:p>
            <a:pPr marL="471353">
              <a:spcBef>
                <a:spcPts val="11"/>
              </a:spcBef>
            </a:pPr>
            <a:r>
              <a:rPr lang="en-US" sz="4257" b="1" spc="-262" dirty="0">
                <a:latin typeface="Arial"/>
                <a:cs typeface="Arial"/>
              </a:rPr>
              <a:t>Nearshore/Beach/Dune Monitoring and Modeling</a:t>
            </a:r>
            <a:endParaRPr sz="4148" dirty="0">
              <a:latin typeface="Times New Roman"/>
              <a:cs typeface="Times New Roman"/>
            </a:endParaRPr>
          </a:p>
          <a:p>
            <a:pPr marL="471353"/>
            <a:endParaRPr lang="en-US" sz="2292" b="1" spc="-196" dirty="0">
              <a:latin typeface="Arial"/>
              <a:cs typeface="Arial"/>
            </a:endParaRPr>
          </a:p>
          <a:p>
            <a:pPr marL="471353"/>
            <a:endParaRPr lang="en-US" sz="2292" b="1" spc="-196" dirty="0">
              <a:latin typeface="Arial"/>
              <a:cs typeface="Arial"/>
            </a:endParaRPr>
          </a:p>
          <a:p>
            <a:pPr marL="471353"/>
            <a:endParaRPr lang="en-US" sz="2292" b="1" spc="-196" dirty="0">
              <a:latin typeface="Arial"/>
              <a:cs typeface="Arial"/>
            </a:endParaRPr>
          </a:p>
          <a:p>
            <a:pPr marL="471353"/>
            <a:endParaRPr lang="en-US" sz="4257" b="1" spc="-196" dirty="0">
              <a:latin typeface="Arial"/>
              <a:cs typeface="Arial"/>
            </a:endParaRPr>
          </a:p>
          <a:p>
            <a:pPr marL="471353"/>
            <a:endParaRPr lang="en-US" sz="4257" b="1" spc="-196" dirty="0">
              <a:latin typeface="Arial"/>
              <a:cs typeface="Arial"/>
            </a:endParaRPr>
          </a:p>
          <a:p>
            <a:pPr marL="471353"/>
            <a:endParaRPr lang="en-US" sz="4257" b="1" spc="-196" dirty="0">
              <a:latin typeface="Arial"/>
              <a:cs typeface="Arial"/>
            </a:endParaRPr>
          </a:p>
          <a:p>
            <a:pPr marL="471353"/>
            <a:endParaRPr lang="en-US" sz="4257" b="1" spc="-196" dirty="0">
              <a:latin typeface="Arial"/>
              <a:cs typeface="Arial"/>
            </a:endParaRPr>
          </a:p>
          <a:p>
            <a:pPr marL="471353"/>
            <a:endParaRPr lang="en-US" sz="2620" b="1" spc="-196" dirty="0">
              <a:latin typeface="Arial"/>
              <a:cs typeface="Arial"/>
            </a:endParaRPr>
          </a:p>
          <a:p>
            <a:pPr marL="471353"/>
            <a:endParaRPr lang="en-US" sz="2620" b="1" spc="-196" dirty="0">
              <a:latin typeface="Arial"/>
              <a:cs typeface="Arial"/>
            </a:endParaRPr>
          </a:p>
          <a:p>
            <a:pPr marL="471353"/>
            <a:endParaRPr lang="en-US" sz="2620" b="1" spc="-196" dirty="0">
              <a:latin typeface="Arial"/>
              <a:cs typeface="Arial"/>
            </a:endParaRPr>
          </a:p>
          <a:p>
            <a:pPr marL="471353"/>
            <a:endParaRPr lang="en-US" sz="2620" b="1" spc="-196" dirty="0">
              <a:latin typeface="Arial"/>
              <a:cs typeface="Arial"/>
            </a:endParaRPr>
          </a:p>
          <a:p>
            <a:pPr marL="471353"/>
            <a:endParaRPr lang="en-US" sz="2620" b="1" spc="-196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58503" y="6769441"/>
            <a:ext cx="27950633" cy="1057942"/>
          </a:xfrm>
          <a:custGeom>
            <a:avLst/>
            <a:gdLst/>
            <a:ahLst/>
            <a:cxnLst/>
            <a:rect l="l" t="t" r="r" b="b"/>
            <a:pathLst>
              <a:path w="6272530" h="382270">
                <a:moveTo>
                  <a:pt x="0" y="382027"/>
                </a:moveTo>
                <a:lnTo>
                  <a:pt x="6272479" y="382027"/>
                </a:lnTo>
                <a:lnTo>
                  <a:pt x="6272479" y="0"/>
                </a:lnTo>
                <a:lnTo>
                  <a:pt x="0" y="0"/>
                </a:lnTo>
                <a:lnTo>
                  <a:pt x="0" y="382027"/>
                </a:lnTo>
                <a:close/>
              </a:path>
            </a:pathLst>
          </a:custGeom>
          <a:solidFill>
            <a:srgbClr val="04607A"/>
          </a:solidFill>
        </p:spPr>
        <p:txBody>
          <a:bodyPr wrap="square" lIns="0" tIns="0" rIns="0" bIns="0" rtlCol="0"/>
          <a:lstStyle/>
          <a:p>
            <a:endParaRPr sz="8980" dirty="0"/>
          </a:p>
        </p:txBody>
      </p:sp>
      <p:sp>
        <p:nvSpPr>
          <p:cNvPr id="4" name="object 4"/>
          <p:cNvSpPr/>
          <p:nvPr/>
        </p:nvSpPr>
        <p:spPr>
          <a:xfrm>
            <a:off x="679297" y="6754905"/>
            <a:ext cx="13694165" cy="834571"/>
          </a:xfrm>
          <a:custGeom>
            <a:avLst/>
            <a:gdLst/>
            <a:ahLst/>
            <a:cxnLst/>
            <a:rect l="l" t="t" r="r" b="b"/>
            <a:pathLst>
              <a:path w="6272530" h="382270">
                <a:moveTo>
                  <a:pt x="0" y="382027"/>
                </a:moveTo>
                <a:lnTo>
                  <a:pt x="6272479" y="382027"/>
                </a:lnTo>
                <a:lnTo>
                  <a:pt x="6272479" y="0"/>
                </a:lnTo>
                <a:lnTo>
                  <a:pt x="0" y="0"/>
                </a:lnTo>
                <a:lnTo>
                  <a:pt x="0" y="382027"/>
                </a:lnTo>
                <a:close/>
              </a:path>
            </a:pathLst>
          </a:custGeom>
          <a:solidFill>
            <a:srgbClr val="F45411"/>
          </a:solidFill>
        </p:spPr>
        <p:txBody>
          <a:bodyPr wrap="square" lIns="0" tIns="0" rIns="0" bIns="0" rtlCol="0"/>
          <a:lstStyle/>
          <a:p>
            <a:endParaRPr sz="8980"/>
          </a:p>
        </p:txBody>
      </p:sp>
      <p:sp>
        <p:nvSpPr>
          <p:cNvPr id="5" name="object 5"/>
          <p:cNvSpPr txBox="1"/>
          <p:nvPr/>
        </p:nvSpPr>
        <p:spPr>
          <a:xfrm>
            <a:off x="5324132" y="5715000"/>
            <a:ext cx="4658068" cy="876307"/>
          </a:xfrm>
          <a:prstGeom prst="rect">
            <a:avLst/>
          </a:prstGeom>
        </p:spPr>
        <p:txBody>
          <a:bodyPr vert="horz" wrap="square" lIns="0" tIns="36045" rIns="0" bIns="0" rtlCol="0">
            <a:spAutoFit/>
          </a:bodyPr>
          <a:lstStyle/>
          <a:p>
            <a:pPr marL="27727">
              <a:spcBef>
                <a:spcPts val="284"/>
              </a:spcBef>
            </a:pPr>
            <a:r>
              <a:rPr lang="en-US" sz="5458" b="1" spc="-327" dirty="0">
                <a:solidFill>
                  <a:srgbClr val="F45411"/>
                </a:solidFill>
                <a:latin typeface="Arial"/>
                <a:cs typeface="Arial"/>
              </a:rPr>
              <a:t>MOTIVATION</a:t>
            </a:r>
            <a:endParaRPr sz="5458" spc="-327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958498" y="26314465"/>
            <a:ext cx="13645934" cy="667769"/>
          </a:xfrm>
          <a:custGeom>
            <a:avLst/>
            <a:gdLst/>
            <a:ahLst/>
            <a:cxnLst/>
            <a:rect l="l" t="t" r="r" b="b"/>
            <a:pathLst>
              <a:path w="6272530" h="382270">
                <a:moveTo>
                  <a:pt x="0" y="382027"/>
                </a:moveTo>
                <a:lnTo>
                  <a:pt x="6272479" y="382027"/>
                </a:lnTo>
                <a:lnTo>
                  <a:pt x="6272479" y="0"/>
                </a:lnTo>
                <a:lnTo>
                  <a:pt x="0" y="0"/>
                </a:lnTo>
                <a:lnTo>
                  <a:pt x="0" y="382027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 sz="8980"/>
          </a:p>
        </p:txBody>
      </p:sp>
      <p:sp>
        <p:nvSpPr>
          <p:cNvPr id="7" name="object 7"/>
          <p:cNvSpPr txBox="1"/>
          <p:nvPr/>
        </p:nvSpPr>
        <p:spPr>
          <a:xfrm>
            <a:off x="17684693" y="25392937"/>
            <a:ext cx="8586261" cy="876307"/>
          </a:xfrm>
          <a:prstGeom prst="rect">
            <a:avLst/>
          </a:prstGeom>
        </p:spPr>
        <p:txBody>
          <a:bodyPr vert="horz" wrap="square" lIns="0" tIns="36045" rIns="0" bIns="0" rtlCol="0">
            <a:spAutoFit/>
          </a:bodyPr>
          <a:lstStyle/>
          <a:p>
            <a:pPr marL="27727">
              <a:spcBef>
                <a:spcPts val="284"/>
              </a:spcBef>
            </a:pPr>
            <a:r>
              <a:rPr lang="en-US" sz="5458" b="1" spc="-327" dirty="0">
                <a:solidFill>
                  <a:srgbClr val="0E6EC5"/>
                </a:solidFill>
                <a:latin typeface="Arial"/>
                <a:cs typeface="Arial"/>
              </a:rPr>
              <a:t>QUESTIONS &amp; FEEDBACK</a:t>
            </a:r>
            <a:endParaRPr sz="5458" spc="-327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709503" y="2371895"/>
            <a:ext cx="4417305" cy="1404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980"/>
          </a:p>
        </p:txBody>
      </p:sp>
      <p:sp>
        <p:nvSpPr>
          <p:cNvPr id="9" name="object 9"/>
          <p:cNvSpPr/>
          <p:nvPr/>
        </p:nvSpPr>
        <p:spPr>
          <a:xfrm>
            <a:off x="679297" y="2410909"/>
            <a:ext cx="2479168" cy="1404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980"/>
          </a:p>
        </p:txBody>
      </p:sp>
      <p:sp>
        <p:nvSpPr>
          <p:cNvPr id="10" name="object 10"/>
          <p:cNvSpPr txBox="1"/>
          <p:nvPr/>
        </p:nvSpPr>
        <p:spPr>
          <a:xfrm>
            <a:off x="23110123" y="5878587"/>
            <a:ext cx="11607398" cy="876307"/>
          </a:xfrm>
          <a:prstGeom prst="rect">
            <a:avLst/>
          </a:prstGeom>
        </p:spPr>
        <p:txBody>
          <a:bodyPr vert="horz" wrap="square" lIns="0" tIns="36045" rIns="0" bIns="0" rtlCol="0">
            <a:spAutoFit/>
          </a:bodyPr>
          <a:lstStyle/>
          <a:p>
            <a:pPr marL="27727">
              <a:spcBef>
                <a:spcPts val="284"/>
              </a:spcBef>
            </a:pPr>
            <a:r>
              <a:rPr lang="en-US" sz="5458" b="1" spc="-327" dirty="0">
                <a:solidFill>
                  <a:srgbClr val="04607A"/>
                </a:solidFill>
                <a:latin typeface="Arial"/>
                <a:cs typeface="Arial"/>
              </a:rPr>
              <a:t>FEATURED PROJECTS AND RESULTS</a:t>
            </a:r>
            <a:endParaRPr sz="5458" spc="-327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5860" y="8042816"/>
            <a:ext cx="13694165" cy="23564566"/>
          </a:xfrm>
          <a:prstGeom prst="rect">
            <a:avLst/>
          </a:prstGeom>
          <a:ln w="28575">
            <a:solidFill>
              <a:srgbClr val="F8996F"/>
            </a:solidFill>
          </a:ln>
        </p:spPr>
        <p:txBody>
          <a:bodyPr vert="horz" wrap="square" lIns="0" tIns="242608" rIns="0" bIns="0" rtlCol="0">
            <a:spAutoFit/>
          </a:bodyPr>
          <a:lstStyle/>
          <a:p>
            <a:pPr marL="15250" algn="ctr">
              <a:spcBef>
                <a:spcPts val="1910"/>
              </a:spcBef>
            </a:pPr>
            <a:r>
              <a:rPr lang="en-US" sz="4366" b="1" spc="-349" dirty="0">
                <a:latin typeface="Arial"/>
                <a:cs typeface="Arial"/>
              </a:rPr>
              <a:t>Hazard Mitigation Objectives for Chronic Coastal Hazards  </a:t>
            </a:r>
          </a:p>
          <a:p>
            <a:pPr marL="2011568" lvl="1" indent="-998159">
              <a:spcBef>
                <a:spcPts val="1747"/>
              </a:spcBef>
              <a:buAutoNum type="arabicPeriod"/>
            </a:pPr>
            <a:r>
              <a:rPr lang="en-US" sz="4257" spc="-349" dirty="0">
                <a:latin typeface="Arial"/>
                <a:cs typeface="Arial"/>
              </a:rPr>
              <a:t>Protect Infrastructure</a:t>
            </a:r>
          </a:p>
          <a:p>
            <a:pPr marL="2011568" lvl="1" indent="-998159">
              <a:spcBef>
                <a:spcPts val="1747"/>
              </a:spcBef>
              <a:buAutoNum type="arabicPeriod"/>
            </a:pPr>
            <a:r>
              <a:rPr lang="en-US" sz="4257" spc="-349" dirty="0">
                <a:latin typeface="Arial"/>
                <a:cs typeface="Arial"/>
              </a:rPr>
              <a:t>Plan for reducing impacts</a:t>
            </a:r>
          </a:p>
          <a:p>
            <a:pPr marL="2011568" lvl="1" indent="-998159">
              <a:spcBef>
                <a:spcPts val="1747"/>
              </a:spcBef>
              <a:spcAft>
                <a:spcPts val="1310"/>
              </a:spcAft>
              <a:buAutoNum type="arabicPeriod"/>
            </a:pPr>
            <a:r>
              <a:rPr lang="en-US" sz="4257" spc="-349" dirty="0">
                <a:latin typeface="Arial"/>
                <a:cs typeface="Arial"/>
              </a:rPr>
              <a:t>Protect and restore ecosystems</a:t>
            </a:r>
          </a:p>
          <a:p>
            <a:pPr marL="1013409" lvl="1" algn="ctr">
              <a:spcBef>
                <a:spcPts val="1310"/>
              </a:spcBef>
              <a:spcAft>
                <a:spcPts val="4366"/>
              </a:spcAft>
            </a:pPr>
            <a:r>
              <a:rPr lang="en-US" sz="4257" b="1" spc="-349" dirty="0">
                <a:latin typeface="Arial"/>
                <a:cs typeface="Arial"/>
              </a:rPr>
              <a:t>Hazards and Impacts</a:t>
            </a:r>
          </a:p>
          <a:p>
            <a:pPr marL="2011568" lvl="1" indent="-998159">
              <a:spcBef>
                <a:spcPts val="1910"/>
              </a:spcBef>
              <a:spcAft>
                <a:spcPts val="3930"/>
              </a:spcAft>
              <a:buAutoNum type="arabicPeriod"/>
            </a:pPr>
            <a:endParaRPr lang="en-US" sz="4257" b="1" spc="-349" dirty="0">
              <a:latin typeface="Arial"/>
              <a:cs typeface="Arial"/>
            </a:endParaRPr>
          </a:p>
          <a:p>
            <a:pPr marL="15250" algn="ctr">
              <a:spcBef>
                <a:spcPts val="1910"/>
              </a:spcBef>
            </a:pPr>
            <a:endParaRPr lang="en-US" sz="4257" b="1" spc="-349" dirty="0">
              <a:latin typeface="Arial"/>
              <a:cs typeface="Arial"/>
            </a:endParaRPr>
          </a:p>
          <a:p>
            <a:pPr marL="15250" algn="ctr">
              <a:spcBef>
                <a:spcPts val="1910"/>
              </a:spcBef>
            </a:pPr>
            <a:endParaRPr lang="en-US" sz="4257" b="1" spc="-349" dirty="0">
              <a:latin typeface="Arial"/>
              <a:cs typeface="Arial"/>
            </a:endParaRPr>
          </a:p>
          <a:p>
            <a:pPr marL="15250" algn="ctr">
              <a:spcBef>
                <a:spcPts val="1910"/>
              </a:spcBef>
            </a:pPr>
            <a:endParaRPr lang="en-US" sz="4257" b="1" spc="-349" dirty="0">
              <a:latin typeface="Arial"/>
              <a:cs typeface="Arial"/>
            </a:endParaRPr>
          </a:p>
          <a:p>
            <a:pPr marL="15250" algn="ctr">
              <a:spcBef>
                <a:spcPts val="1910"/>
              </a:spcBef>
            </a:pPr>
            <a:endParaRPr lang="en-US" sz="4257" b="1" spc="-349" dirty="0">
              <a:latin typeface="Arial"/>
              <a:cs typeface="Arial"/>
            </a:endParaRPr>
          </a:p>
          <a:p>
            <a:pPr marL="15250" algn="ctr">
              <a:spcBef>
                <a:spcPts val="1910"/>
              </a:spcBef>
            </a:pPr>
            <a:endParaRPr lang="en-US" sz="4257" b="1" spc="-349" dirty="0">
              <a:latin typeface="Arial"/>
              <a:cs typeface="Arial"/>
            </a:endParaRPr>
          </a:p>
          <a:p>
            <a:pPr marL="15250" algn="ctr">
              <a:spcBef>
                <a:spcPts val="1910"/>
              </a:spcBef>
            </a:pPr>
            <a:endParaRPr lang="en-US" sz="4257" b="1" spc="-349" dirty="0">
              <a:latin typeface="Arial"/>
              <a:cs typeface="Arial"/>
            </a:endParaRPr>
          </a:p>
          <a:p>
            <a:pPr marL="15250" algn="ctr">
              <a:spcBef>
                <a:spcPts val="1910"/>
              </a:spcBef>
            </a:pPr>
            <a:endParaRPr lang="en-US" sz="4257" b="1" spc="-349" dirty="0">
              <a:latin typeface="Arial"/>
              <a:cs typeface="Arial"/>
            </a:endParaRPr>
          </a:p>
          <a:p>
            <a:pPr marL="15250" algn="ctr">
              <a:spcBef>
                <a:spcPts val="1910"/>
              </a:spcBef>
            </a:pPr>
            <a:endParaRPr lang="en-US" sz="4257" b="1" spc="-349" dirty="0">
              <a:latin typeface="Arial"/>
              <a:cs typeface="Arial"/>
            </a:endParaRPr>
          </a:p>
          <a:p>
            <a:pPr marL="15250" algn="ctr">
              <a:spcBef>
                <a:spcPts val="1910"/>
              </a:spcBef>
            </a:pPr>
            <a:endParaRPr lang="en-US" sz="4257" b="1" spc="-349" dirty="0">
              <a:latin typeface="Arial"/>
              <a:cs typeface="Arial"/>
            </a:endParaRPr>
          </a:p>
          <a:p>
            <a:pPr marL="15250" algn="ctr">
              <a:spcBef>
                <a:spcPts val="1910"/>
              </a:spcBef>
            </a:pPr>
            <a:endParaRPr lang="en-US" sz="4257" b="1" spc="-349" dirty="0">
              <a:latin typeface="Arial"/>
              <a:cs typeface="Arial"/>
            </a:endParaRPr>
          </a:p>
          <a:p>
            <a:pPr marL="15250" algn="ctr">
              <a:spcBef>
                <a:spcPts val="1910"/>
              </a:spcBef>
            </a:pPr>
            <a:endParaRPr lang="en-US" sz="4257" b="1" spc="-349" dirty="0">
              <a:latin typeface="Arial"/>
              <a:cs typeface="Arial"/>
            </a:endParaRPr>
          </a:p>
          <a:p>
            <a:pPr marL="15250" algn="ctr">
              <a:spcBef>
                <a:spcPts val="1910"/>
              </a:spcBef>
            </a:pPr>
            <a:endParaRPr lang="en-US" sz="4257" b="1" spc="-349" dirty="0">
              <a:latin typeface="Arial"/>
              <a:cs typeface="Arial"/>
            </a:endParaRPr>
          </a:p>
          <a:p>
            <a:pPr marL="15250" algn="ctr">
              <a:spcBef>
                <a:spcPts val="1910"/>
              </a:spcBef>
            </a:pPr>
            <a:endParaRPr lang="en-US" sz="4257" b="1" spc="-349" dirty="0">
              <a:latin typeface="Arial"/>
              <a:cs typeface="Arial"/>
            </a:endParaRPr>
          </a:p>
          <a:p>
            <a:pPr marL="15250" algn="ctr">
              <a:spcBef>
                <a:spcPts val="1910"/>
              </a:spcBef>
            </a:pPr>
            <a:endParaRPr lang="en-US" sz="4257" b="1" spc="-349" dirty="0">
              <a:latin typeface="Arial"/>
              <a:cs typeface="Arial"/>
            </a:endParaRPr>
          </a:p>
          <a:p>
            <a:pPr marL="15250" algn="ctr">
              <a:spcBef>
                <a:spcPts val="1910"/>
              </a:spcBef>
            </a:pPr>
            <a:endParaRPr lang="en-US" sz="4257" b="1" spc="-349" dirty="0">
              <a:latin typeface="Arial"/>
              <a:cs typeface="Arial"/>
            </a:endParaRPr>
          </a:p>
          <a:p>
            <a:pPr marL="15250" algn="ctr">
              <a:spcBef>
                <a:spcPts val="1910"/>
              </a:spcBef>
            </a:pPr>
            <a:endParaRPr lang="en-US" sz="4257" b="1" spc="-349" dirty="0">
              <a:latin typeface="Arial"/>
              <a:cs typeface="Arial"/>
            </a:endParaRPr>
          </a:p>
          <a:p>
            <a:pPr marL="15250" algn="ctr">
              <a:spcBef>
                <a:spcPts val="1910"/>
              </a:spcBef>
            </a:pPr>
            <a:endParaRPr lang="en-US" sz="4257" b="1" spc="-349" dirty="0">
              <a:latin typeface="Arial"/>
              <a:cs typeface="Arial"/>
            </a:endParaRPr>
          </a:p>
          <a:p>
            <a:pPr marL="15250" algn="ctr">
              <a:spcBef>
                <a:spcPts val="1910"/>
              </a:spcBef>
            </a:pPr>
            <a:endParaRPr lang="en-US" sz="4257" b="1" spc="-349" dirty="0">
              <a:latin typeface="Arial"/>
              <a:cs typeface="Arial"/>
            </a:endParaRPr>
          </a:p>
          <a:p>
            <a:pPr marL="15250" algn="ctr">
              <a:spcBef>
                <a:spcPts val="1910"/>
              </a:spcBef>
            </a:pPr>
            <a:endParaRPr lang="en-US" sz="4257" b="1" spc="-349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90600" y="20862015"/>
            <a:ext cx="5390050" cy="39926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980"/>
          </a:p>
        </p:txBody>
      </p:sp>
      <p:sp>
        <p:nvSpPr>
          <p:cNvPr id="14" name="object 14"/>
          <p:cNvSpPr/>
          <p:nvPr/>
        </p:nvSpPr>
        <p:spPr>
          <a:xfrm>
            <a:off x="990600" y="26182570"/>
            <a:ext cx="5390050" cy="39926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980"/>
          </a:p>
        </p:txBody>
      </p:sp>
      <p:sp>
        <p:nvSpPr>
          <p:cNvPr id="17" name="object 17"/>
          <p:cNvSpPr/>
          <p:nvPr/>
        </p:nvSpPr>
        <p:spPr>
          <a:xfrm>
            <a:off x="8977303" y="13473476"/>
            <a:ext cx="4650324" cy="3827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980" dirty="0"/>
          </a:p>
        </p:txBody>
      </p:sp>
      <p:sp>
        <p:nvSpPr>
          <p:cNvPr id="25" name="Rounded Rectangle 24"/>
          <p:cNvSpPr/>
          <p:nvPr/>
        </p:nvSpPr>
        <p:spPr>
          <a:xfrm>
            <a:off x="9464186" y="2318636"/>
            <a:ext cx="24459308" cy="32849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80"/>
          </a:p>
        </p:txBody>
      </p:sp>
      <p:sp>
        <p:nvSpPr>
          <p:cNvPr id="19" name="object 19"/>
          <p:cNvSpPr/>
          <p:nvPr/>
        </p:nvSpPr>
        <p:spPr>
          <a:xfrm>
            <a:off x="9143317" y="9042192"/>
            <a:ext cx="5149748" cy="23287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980"/>
          </a:p>
        </p:txBody>
      </p:sp>
      <p:sp>
        <p:nvSpPr>
          <p:cNvPr id="26" name="TextBox 25"/>
          <p:cNvSpPr txBox="1"/>
          <p:nvPr/>
        </p:nvSpPr>
        <p:spPr>
          <a:xfrm>
            <a:off x="9967716" y="2651357"/>
            <a:ext cx="236170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84"/>
              </a:spcBef>
            </a:pPr>
            <a:r>
              <a:rPr lang="en-US" sz="5240" b="1" spc="-327" dirty="0">
                <a:solidFill>
                  <a:srgbClr val="0A5294"/>
                </a:solidFill>
                <a:latin typeface="Arial"/>
                <a:cs typeface="Arial"/>
              </a:rPr>
              <a:t>ENVISIONING A RESILIENT OREGON COAST</a:t>
            </a:r>
          </a:p>
          <a:p>
            <a:pPr algn="ctr">
              <a:spcBef>
                <a:spcPts val="284"/>
              </a:spcBef>
            </a:pPr>
            <a:r>
              <a:rPr lang="en-US" sz="5240" b="1" spc="-327" dirty="0">
                <a:solidFill>
                  <a:srgbClr val="0A5294"/>
                </a:solidFill>
                <a:latin typeface="Arial"/>
                <a:cs typeface="Arial"/>
              </a:rPr>
              <a:t> Co-developing alternative futures for adaptation planning and decision-making</a:t>
            </a:r>
          </a:p>
          <a:p>
            <a:pPr algn="ctr">
              <a:spcBef>
                <a:spcPts val="284"/>
              </a:spcBef>
            </a:pPr>
            <a:r>
              <a:rPr lang="en-US" sz="5240" spc="-327" dirty="0">
                <a:solidFill>
                  <a:srgbClr val="0A5294"/>
                </a:solidFill>
                <a:latin typeface="Arial"/>
                <a:cs typeface="Arial"/>
              </a:rPr>
              <a:t>CHRONIC COASTAL HAZARDS</a:t>
            </a:r>
            <a:endParaRPr lang="en-US" sz="5240" spc="-327" dirty="0">
              <a:latin typeface="Arial"/>
              <a:cs typeface="Arial"/>
            </a:endParaRPr>
          </a:p>
          <a:p>
            <a:endParaRPr lang="en-US" sz="8980" dirty="0"/>
          </a:p>
        </p:txBody>
      </p:sp>
      <p:pic>
        <p:nvPicPr>
          <p:cNvPr id="21" name="Picture 20" descr="tc_sc.png"/>
          <p:cNvPicPr/>
          <p:nvPr/>
        </p:nvPicPr>
        <p:blipFill rotWithShape="1">
          <a:blip r:embed="rId11" cstate="print"/>
          <a:srcRect r="39445"/>
          <a:stretch/>
        </p:blipFill>
        <p:spPr>
          <a:xfrm>
            <a:off x="29826210" y="10040354"/>
            <a:ext cx="3498647" cy="380325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9598146" y="19689204"/>
            <a:ext cx="5424093" cy="4327327"/>
            <a:chOff x="351309" y="553185"/>
            <a:chExt cx="7142583" cy="5698336"/>
          </a:xfrm>
        </p:grpSpPr>
        <p:pic>
          <p:nvPicPr>
            <p:cNvPr id="27" name="Picture 8" descr="GPSprofile_in-action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59499" y="566637"/>
              <a:ext cx="1452562" cy="2209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grpSp>
          <p:nvGrpSpPr>
            <p:cNvPr id="28" name="Group 34"/>
            <p:cNvGrpSpPr/>
            <p:nvPr/>
          </p:nvGrpSpPr>
          <p:grpSpPr>
            <a:xfrm>
              <a:off x="351309" y="553185"/>
              <a:ext cx="7142583" cy="5698336"/>
              <a:chOff x="351309" y="553185"/>
              <a:chExt cx="7142583" cy="5698336"/>
            </a:xfrm>
          </p:grpSpPr>
          <p:grpSp>
            <p:nvGrpSpPr>
              <p:cNvPr id="29" name="Group 27"/>
              <p:cNvGrpSpPr/>
              <p:nvPr/>
            </p:nvGrpSpPr>
            <p:grpSpPr>
              <a:xfrm>
                <a:off x="2119337" y="553185"/>
                <a:ext cx="5374555" cy="5698336"/>
                <a:chOff x="2119336" y="553185"/>
                <a:chExt cx="5374556" cy="5698336"/>
              </a:xfrm>
            </p:grpSpPr>
            <p:grpSp>
              <p:nvGrpSpPr>
                <p:cNvPr id="31" name="Group 2"/>
                <p:cNvGrpSpPr>
                  <a:grpSpLocks/>
                </p:cNvGrpSpPr>
                <p:nvPr/>
              </p:nvGrpSpPr>
              <p:grpSpPr bwMode="auto">
                <a:xfrm>
                  <a:off x="5716893" y="2940053"/>
                  <a:ext cx="1776999" cy="1702600"/>
                  <a:chOff x="95611950" y="121500900"/>
                  <a:chExt cx="4883150" cy="3619500"/>
                </a:xfrm>
              </p:grpSpPr>
              <p:sp>
                <p:nvSpPr>
                  <p:cNvPr id="36" name="Text Box 3"/>
                  <p:cNvSpPr txBox="1">
                    <a:spLocks noChangeArrowheads="1"/>
                  </p:cNvSpPr>
                  <p:nvPr/>
                </p:nvSpPr>
                <p:spPr bwMode="auto">
                  <a:xfrm flipV="1">
                    <a:off x="95611950" y="125058064"/>
                    <a:ext cx="4826000" cy="62336"/>
                  </a:xfrm>
                  <a:prstGeom prst="rect">
                    <a:avLst/>
                  </a:prstGeom>
                  <a:noFill/>
                  <a:ln w="9525" algn="in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79853" tIns="79853" rIns="79853" bIns="7985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996318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898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pic>
                <p:nvPicPr>
                  <p:cNvPr id="37" name="Picture 4" descr="DSC07394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95694500" y="121500900"/>
                    <a:ext cx="4800600" cy="3600450"/>
                  </a:xfrm>
                  <a:prstGeom prst="rect">
                    <a:avLst/>
                  </a:prstGeom>
                  <a:noFill/>
                  <a:ln w="28575" algn="in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</p:grpSp>
            <p:pic>
              <p:nvPicPr>
                <p:cNvPr id="32" name="Picture 9" descr="lidar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2382067" y="553185"/>
                  <a:ext cx="1863110" cy="222325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33" name="Picture 11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 l="3855" r="24046"/>
                <a:stretch>
                  <a:fillRect/>
                </a:stretch>
              </p:blipFill>
              <p:spPr bwMode="auto">
                <a:xfrm>
                  <a:off x="2119336" y="4827533"/>
                  <a:ext cx="1987548" cy="1423988"/>
                </a:xfrm>
                <a:prstGeom prst="rect">
                  <a:avLst/>
                </a:prstGeom>
                <a:noFill/>
                <a:ln w="28575" algn="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" name="Picture 9" descr="IMG_2625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4381926" y="4827533"/>
                  <a:ext cx="1987548" cy="142398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</p:pic>
            <p:pic>
              <p:nvPicPr>
                <p:cNvPr id="35" name="Picture 34" descr="DSC_1917.JP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2826793" y="2883026"/>
                  <a:ext cx="2740542" cy="1834578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</p:pic>
          </p:grpSp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51309" y="2971800"/>
                <a:ext cx="2315691" cy="163370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38" name="TextBox 37"/>
          <p:cNvSpPr txBox="1"/>
          <p:nvPr/>
        </p:nvSpPr>
        <p:spPr>
          <a:xfrm>
            <a:off x="14958500" y="27319258"/>
            <a:ext cx="13645934" cy="4303742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8619" indent="-748619">
              <a:spcBef>
                <a:spcPts val="1310"/>
              </a:spcBef>
              <a:buFont typeface="+mj-lt"/>
              <a:buAutoNum type="arabicPeriod"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748619" indent="-748619">
              <a:spcBef>
                <a:spcPts val="1310"/>
              </a:spcBef>
              <a:buFont typeface="+mj-lt"/>
              <a:buAutoNum type="arabicPeriod"/>
            </a:pPr>
            <a:r>
              <a:rPr lang="en-US" sz="4200" dirty="0">
                <a:latin typeface="Arial" pitchFamily="34" charset="0"/>
                <a:cs typeface="Arial" pitchFamily="34" charset="0"/>
              </a:rPr>
              <a:t>How do chronic coastal hazards impact your work?</a:t>
            </a:r>
          </a:p>
          <a:p>
            <a:pPr marL="748619" indent="-748619">
              <a:spcAft>
                <a:spcPts val="1310"/>
              </a:spcAft>
              <a:buAutoNum type="arabicPeriod"/>
            </a:pPr>
            <a:r>
              <a:rPr lang="en-US" sz="4200" dirty="0">
                <a:latin typeface="Arial" pitchFamily="34" charset="0"/>
                <a:cs typeface="Arial" pitchFamily="34" charset="0"/>
              </a:rPr>
              <a:t>How could your work benefit from projected probabilistic chronic hazards? What questions might they answer?</a:t>
            </a:r>
          </a:p>
          <a:p>
            <a:pPr marL="748619" indent="-748619">
              <a:spcAft>
                <a:spcPts val="1310"/>
              </a:spcAft>
              <a:buAutoNum type="arabicPeriod"/>
            </a:pPr>
            <a:endParaRPr lang="en-US" sz="4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324862" y="10040349"/>
            <a:ext cx="9414653" cy="397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183"/>
              </a:spcAft>
            </a:pPr>
            <a:r>
              <a:rPr lang="en-US" sz="4200" dirty="0">
                <a:latin typeface="Arial" pitchFamily="34" charset="0"/>
                <a:cs typeface="Arial" pitchFamily="34" charset="0"/>
              </a:rPr>
              <a:t>Sediment transport patterns in Oregon shift based on storm events, seasons, and multi-decadal climate oscillations</a:t>
            </a:r>
            <a:r>
              <a:rPr lang="en-US" sz="42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Aft>
                <a:spcPts val="131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What policies should we enact today if current erosional and depositional patterns will change in 10 years? In 50?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9471471" y="14616258"/>
            <a:ext cx="7706771" cy="397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183"/>
              </a:spcAft>
            </a:pPr>
            <a:r>
              <a:rPr lang="en-US" sz="4200" dirty="0">
                <a:latin typeface="Arial" pitchFamily="34" charset="0"/>
                <a:cs typeface="Arial" pitchFamily="34" charset="0"/>
              </a:rPr>
              <a:t>Many complex processes interact to drive extreme water levels</a:t>
            </a:r>
            <a:r>
              <a:rPr lang="en-US" sz="4200" baseline="30000" dirty="0">
                <a:latin typeface="Arial" pitchFamily="34" charset="0"/>
                <a:cs typeface="Arial" pitchFamily="34" charset="0"/>
              </a:rPr>
              <a:t>2,3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What timescales of predicted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water levels are most useful 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for management decisions?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66947" y="19630544"/>
            <a:ext cx="7716922" cy="11267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50">
              <a:spcBef>
                <a:spcPts val="1878"/>
              </a:spcBef>
              <a:spcAft>
                <a:spcPts val="1310"/>
              </a:spcAft>
            </a:pPr>
            <a:r>
              <a:rPr lang="en-US" sz="4200" b="1" spc="-295" dirty="0">
                <a:latin typeface="Arial"/>
                <a:cs typeface="Arial"/>
              </a:rPr>
              <a:t>Impacts</a:t>
            </a:r>
            <a:r>
              <a:rPr lang="en-US" sz="4200" b="1" spc="-273" dirty="0">
                <a:latin typeface="Arial"/>
                <a:cs typeface="Arial"/>
              </a:rPr>
              <a:t> </a:t>
            </a:r>
            <a:r>
              <a:rPr lang="en-US" sz="4200" b="1" spc="-284" dirty="0">
                <a:latin typeface="Arial"/>
                <a:cs typeface="Arial"/>
              </a:rPr>
              <a:t>include : </a:t>
            </a:r>
          </a:p>
          <a:p>
            <a:pPr marL="639099" indent="-623849">
              <a:buFont typeface="Arial" charset="0"/>
              <a:buChar char="•"/>
            </a:pPr>
            <a:r>
              <a:rPr lang="en-US" sz="4200" dirty="0">
                <a:latin typeface="Arial"/>
                <a:cs typeface="Arial"/>
              </a:rPr>
              <a:t>Loss of life</a:t>
            </a:r>
          </a:p>
          <a:p>
            <a:pPr marL="639099" indent="-623849">
              <a:buFont typeface="Arial" charset="0"/>
              <a:buChar char="•"/>
            </a:pPr>
            <a:r>
              <a:rPr lang="en-US" sz="4200" dirty="0">
                <a:latin typeface="Arial"/>
                <a:cs typeface="Arial"/>
              </a:rPr>
              <a:t>Damage to infrastructure and ecosystems</a:t>
            </a:r>
          </a:p>
          <a:p>
            <a:pPr marL="639099" indent="-623849">
              <a:buFont typeface="Arial" charset="0"/>
              <a:buChar char="•"/>
            </a:pPr>
            <a:r>
              <a:rPr lang="en-US" sz="4200" dirty="0">
                <a:latin typeface="Arial"/>
                <a:cs typeface="Arial"/>
              </a:rPr>
              <a:t>Disrupted networks</a:t>
            </a:r>
          </a:p>
          <a:p>
            <a:pPr marL="639099" indent="-623849">
              <a:buFont typeface="Arial" charset="0"/>
              <a:buChar char="•"/>
            </a:pPr>
            <a:r>
              <a:rPr lang="en-US" sz="4200" dirty="0">
                <a:latin typeface="Arial"/>
                <a:cs typeface="Arial"/>
              </a:rPr>
              <a:t>Significant loss of revenue</a:t>
            </a:r>
          </a:p>
          <a:p>
            <a:pPr marL="639099" indent="-623849">
              <a:spcAft>
                <a:spcPts val="2620"/>
              </a:spcAft>
              <a:buFont typeface="Arial" charset="0"/>
              <a:buChar char="•"/>
            </a:pPr>
            <a:r>
              <a:rPr lang="en-US" sz="4200" dirty="0">
                <a:latin typeface="Arial"/>
                <a:cs typeface="Arial"/>
              </a:rPr>
              <a:t>Policy questions/headaches</a:t>
            </a:r>
            <a:endParaRPr lang="en-US" sz="4200" spc="-284" dirty="0">
              <a:latin typeface="Arial"/>
              <a:cs typeface="Arial"/>
            </a:endParaRPr>
          </a:p>
          <a:p>
            <a:pPr marL="15250">
              <a:spcBef>
                <a:spcPts val="1310"/>
              </a:spcBef>
              <a:spcAft>
                <a:spcPts val="1310"/>
              </a:spcAft>
            </a:pPr>
            <a:r>
              <a:rPr lang="en-US" sz="4200" b="1" spc="-284" dirty="0">
                <a:latin typeface="Arial"/>
                <a:cs typeface="Arial"/>
              </a:rPr>
              <a:t>Adaptation options include: </a:t>
            </a:r>
          </a:p>
          <a:p>
            <a:pPr marL="639099" indent="-623849">
              <a:buFont typeface="Arial" charset="0"/>
              <a:buChar char="•"/>
            </a:pPr>
            <a:r>
              <a:rPr lang="en-US" sz="4200" dirty="0">
                <a:latin typeface="Arial"/>
                <a:cs typeface="Arial"/>
              </a:rPr>
              <a:t>Monitoring</a:t>
            </a:r>
          </a:p>
          <a:p>
            <a:pPr marL="639099" indent="-623849">
              <a:buFont typeface="Arial" charset="0"/>
              <a:buChar char="•"/>
            </a:pPr>
            <a:r>
              <a:rPr lang="en-US" sz="4200" dirty="0">
                <a:latin typeface="Arial"/>
                <a:cs typeface="Arial"/>
              </a:rPr>
              <a:t>Risk assessments</a:t>
            </a:r>
          </a:p>
          <a:p>
            <a:pPr marL="639099" indent="-623849">
              <a:buFont typeface="Arial" charset="0"/>
              <a:buChar char="•"/>
            </a:pPr>
            <a:r>
              <a:rPr lang="en-US" sz="4200" dirty="0">
                <a:latin typeface="Arial"/>
                <a:cs typeface="Arial"/>
              </a:rPr>
              <a:t>Changes to land use planning  such as implementing coastal hazard zones, conservation easements, construct only in  safest sites, etc.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-2438758" y="3316794"/>
            <a:ext cx="166226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Peter Ruggiero</a:t>
            </a:r>
          </a:p>
          <a:p>
            <a:pPr algn="ctr"/>
            <a:r>
              <a:rPr lang="en-US" sz="4000" b="1" dirty="0"/>
              <a:t>Peter.Ruggiero@oregonstate.edu</a:t>
            </a:r>
          </a:p>
          <a:p>
            <a:endParaRPr lang="en-US" sz="4000" dirty="0"/>
          </a:p>
        </p:txBody>
      </p:sp>
      <p:sp>
        <p:nvSpPr>
          <p:cNvPr id="56" name="TextBox 55"/>
          <p:cNvSpPr txBox="1"/>
          <p:nvPr/>
        </p:nvSpPr>
        <p:spPr>
          <a:xfrm>
            <a:off x="30115379" y="3442819"/>
            <a:ext cx="141257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Meredith Leung</a:t>
            </a:r>
          </a:p>
          <a:p>
            <a:pPr algn="ctr"/>
            <a:r>
              <a:rPr lang="en-US" sz="4000" b="1" dirty="0"/>
              <a:t>leungmer@oregonstate.edu</a:t>
            </a:r>
          </a:p>
          <a:p>
            <a:endParaRPr lang="en-US" sz="4000" dirty="0"/>
          </a:p>
        </p:txBody>
      </p:sp>
      <p:sp>
        <p:nvSpPr>
          <p:cNvPr id="57" name="TextBox 56"/>
          <p:cNvSpPr txBox="1"/>
          <p:nvPr/>
        </p:nvSpPr>
        <p:spPr>
          <a:xfrm>
            <a:off x="851578" y="17507037"/>
            <a:ext cx="11777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itchFamily="34" charset="0"/>
                <a:cs typeface="Arial" pitchFamily="34" charset="0"/>
              </a:rPr>
              <a:t>Sea level rise and changes to storminess patterns may significantly increase the frequency of coastal flooding and erosion.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179889" y="19229360"/>
            <a:ext cx="7485655" cy="526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183"/>
              </a:spcAft>
            </a:pPr>
            <a:r>
              <a:rPr lang="en-US" sz="4200" dirty="0">
                <a:latin typeface="Arial" pitchFamily="34" charset="0"/>
                <a:cs typeface="Arial" pitchFamily="34" charset="0"/>
              </a:rPr>
              <a:t>Event to Seasonal to Inter-annual coastal change observations for understanding impacts to life, property, and ecosystems</a:t>
            </a:r>
            <a:r>
              <a:rPr lang="en-US" sz="4200" baseline="30000" dirty="0">
                <a:latin typeface="Arial" pitchFamily="34" charset="0"/>
                <a:cs typeface="Arial" pitchFamily="34" charset="0"/>
              </a:rPr>
              <a:t>4,5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Are you familiar with additional models or datasets that should be included in this study?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58D6F26-4F1E-4867-8F6C-F970BC24CB0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836" y="9208551"/>
            <a:ext cx="9387970" cy="699630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2235755-FFEA-425C-BF26-2F4EE0730E4D}"/>
              </a:ext>
            </a:extLst>
          </p:cNvPr>
          <p:cNvSpPr txBox="1"/>
          <p:nvPr/>
        </p:nvSpPr>
        <p:spPr>
          <a:xfrm>
            <a:off x="1150654" y="12535747"/>
            <a:ext cx="13033561" cy="66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50">
              <a:spcBef>
                <a:spcPts val="1878"/>
              </a:spcBef>
            </a:pPr>
            <a:r>
              <a:rPr lang="en-US" sz="3711" b="1" dirty="0">
                <a:latin typeface="Arial"/>
                <a:cs typeface="Arial"/>
              </a:rPr>
              <a:t>    1. Coastal Erosion	             2. Coastal Flooding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8F9C7D-0C57-4E8E-94BF-98159D4838D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5" y="13473476"/>
            <a:ext cx="5741436" cy="382762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0CC1AF-376E-448B-8BCC-5DB4D23035C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684" y="20421600"/>
            <a:ext cx="5401405" cy="430221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ACFB86C-4FDE-4E15-BC05-22E014C366AB}"/>
              </a:ext>
            </a:extLst>
          </p:cNvPr>
          <p:cNvSpPr txBox="1"/>
          <p:nvPr/>
        </p:nvSpPr>
        <p:spPr>
          <a:xfrm>
            <a:off x="15124857" y="16362014"/>
            <a:ext cx="130191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Time series of waves are used to drive shoreline change flooding and erosion sub-models in Envision. A new model framework (TESLA-EX) allows us to derive probabilistic wave time series that incorporate sea level rise, climate oscillations, seasons, etc. into our chronic coastal hazards models.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AC6A683-C11A-4FC6-9284-7D63C8B15BA9}"/>
              </a:ext>
            </a:extLst>
          </p:cNvPr>
          <p:cNvSpPr txBox="1"/>
          <p:nvPr/>
        </p:nvSpPr>
        <p:spPr>
          <a:xfrm>
            <a:off x="15202762" y="21020084"/>
            <a:ext cx="72419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TESLA-EX produced time series can be used to predict dune erosion using lidar derived topography and computational erosion models.</a:t>
            </a:r>
          </a:p>
        </p:txBody>
      </p:sp>
      <p:sp>
        <p:nvSpPr>
          <p:cNvPr id="60" name="object 6">
            <a:extLst>
              <a:ext uri="{FF2B5EF4-FFF2-40B4-BE49-F238E27FC236}">
                <a16:creationId xmlns:a16="http://schemas.microsoft.com/office/drawing/2014/main" id="{899D435E-96A2-417A-B0EE-3BD305CA3D29}"/>
              </a:ext>
            </a:extLst>
          </p:cNvPr>
          <p:cNvSpPr/>
          <p:nvPr/>
        </p:nvSpPr>
        <p:spPr>
          <a:xfrm>
            <a:off x="29260972" y="26283564"/>
            <a:ext cx="13645934" cy="712980"/>
          </a:xfrm>
          <a:custGeom>
            <a:avLst/>
            <a:gdLst/>
            <a:ahLst/>
            <a:cxnLst/>
            <a:rect l="l" t="t" r="r" b="b"/>
            <a:pathLst>
              <a:path w="6272530" h="382270">
                <a:moveTo>
                  <a:pt x="0" y="382027"/>
                </a:moveTo>
                <a:lnTo>
                  <a:pt x="6272479" y="382027"/>
                </a:lnTo>
                <a:lnTo>
                  <a:pt x="6272479" y="0"/>
                </a:lnTo>
                <a:lnTo>
                  <a:pt x="0" y="0"/>
                </a:lnTo>
                <a:lnTo>
                  <a:pt x="0" y="382027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 sz="8980"/>
          </a:p>
        </p:txBody>
      </p:sp>
      <p:sp>
        <p:nvSpPr>
          <p:cNvPr id="61" name="object 7">
            <a:extLst>
              <a:ext uri="{FF2B5EF4-FFF2-40B4-BE49-F238E27FC236}">
                <a16:creationId xmlns:a16="http://schemas.microsoft.com/office/drawing/2014/main" id="{28E95B66-3E8A-479F-AF3A-13C82703AD64}"/>
              </a:ext>
            </a:extLst>
          </p:cNvPr>
          <p:cNvSpPr txBox="1"/>
          <p:nvPr/>
        </p:nvSpPr>
        <p:spPr>
          <a:xfrm>
            <a:off x="33821572" y="25407247"/>
            <a:ext cx="4593631" cy="876307"/>
          </a:xfrm>
          <a:prstGeom prst="rect">
            <a:avLst/>
          </a:prstGeom>
        </p:spPr>
        <p:txBody>
          <a:bodyPr vert="horz" wrap="square" lIns="0" tIns="36045" rIns="0" bIns="0" rtlCol="0">
            <a:spAutoFit/>
          </a:bodyPr>
          <a:lstStyle/>
          <a:p>
            <a:pPr marL="27727">
              <a:spcBef>
                <a:spcPts val="284"/>
              </a:spcBef>
            </a:pPr>
            <a:r>
              <a:rPr lang="en-US" sz="5458" b="1" spc="-327" dirty="0">
                <a:solidFill>
                  <a:srgbClr val="0E6EC5"/>
                </a:solidFill>
                <a:latin typeface="Arial"/>
                <a:cs typeface="Arial"/>
              </a:rPr>
              <a:t>REFERENCES</a:t>
            </a:r>
            <a:endParaRPr sz="5458" spc="-327" dirty="0">
              <a:latin typeface="Arial"/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D9EF1A7-5636-4D3F-BB8F-C2F646407384}"/>
              </a:ext>
            </a:extLst>
          </p:cNvPr>
          <p:cNvSpPr txBox="1"/>
          <p:nvPr/>
        </p:nvSpPr>
        <p:spPr>
          <a:xfrm>
            <a:off x="29265423" y="27333570"/>
            <a:ext cx="13645934" cy="4260141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8619" indent="-748619">
              <a:spcBef>
                <a:spcPts val="1310"/>
              </a:spcBef>
              <a:buFont typeface="+mj-lt"/>
              <a:buAutoNum type="arabicPeriod"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748619" indent="-748619">
              <a:spcBef>
                <a:spcPts val="1310"/>
              </a:spcBef>
              <a:buFont typeface="+mj-lt"/>
              <a:buAutoNum type="arabicPeriod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Anderson, D., et al. (2018)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doi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 10.1029/2018JF004689</a:t>
            </a:r>
          </a:p>
          <a:p>
            <a:pPr marL="748619" indent="-748619">
              <a:buFont typeface="+mj-lt"/>
              <a:buAutoNum type="arabicPeriod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Serafin, K., Ruggiero, P. (2014) doi:10.1002/2014JC010093</a:t>
            </a:r>
          </a:p>
          <a:p>
            <a:pPr marL="748619" indent="-748619">
              <a:buFont typeface="+mj-lt"/>
              <a:buAutoNum type="arabicPeriod"/>
            </a:pPr>
            <a:r>
              <a:rPr lang="en-US" sz="3600" dirty="0">
                <a:latin typeface="Arial" pitchFamily="34" charset="0"/>
                <a:cs typeface="Arial" pitchFamily="34" charset="0"/>
                <a:hlinkClick r:id="rId22"/>
              </a:rPr>
              <a:t>https://tidesandcurrents.noaa.gov/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748619" indent="-748619">
              <a:buFont typeface="+mj-lt"/>
              <a:buAutoNum type="arabicPeriod"/>
            </a:pPr>
            <a:r>
              <a:rPr lang="en-US" sz="3600" dirty="0">
                <a:latin typeface="Arial" pitchFamily="34" charset="0"/>
                <a:cs typeface="Arial" pitchFamily="34" charset="0"/>
                <a:hlinkClick r:id="rId23"/>
              </a:rPr>
              <a:t>http://nvs.nanoos.org/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748619" indent="-748619">
              <a:buFont typeface="+mj-lt"/>
              <a:buAutoNum type="arabicPeriod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Hacker, S. D., et al. (2012)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doi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 10.1111/j.1600-0706.2011.18887</a:t>
            </a:r>
          </a:p>
          <a:p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3918</TotalTime>
  <Words>429</Words>
  <Application>Microsoft Office PowerPoint</Application>
  <PresentationFormat>Custom</PresentationFormat>
  <Paragraphs>119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Lipiec</dc:creator>
  <cp:lastModifiedBy>meredithc.leung@gmail.com</cp:lastModifiedBy>
  <cp:revision>56</cp:revision>
  <cp:lastPrinted>2017-09-28T19:42:05Z</cp:lastPrinted>
  <dcterms:created xsi:type="dcterms:W3CDTF">2017-09-19T16:18:16Z</dcterms:created>
  <dcterms:modified xsi:type="dcterms:W3CDTF">2019-03-07T18:32:09Z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2017-09-19T00:00:00Z</vt:filetime>
  </property>
  <property fmtid="{D5CDD505-2E9C-101B-9397-08002B2CF9AE}" pid="3" name="Creator">
    <vt:lpwstr>Microsoft® Publisher 2013</vt:lpwstr>
  </property>
  <property fmtid="{D5CDD505-2E9C-101B-9397-08002B2CF9AE}" pid="4" name="LastSaved">
    <vt:filetime>2017-09-19T00:00:00Z</vt:filetime>
  </property>
</Properties>
</file>