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62"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DCF"/>
    <a:srgbClr val="8E9089"/>
    <a:srgbClr val="EBEBEB"/>
    <a:srgbClr val="212121"/>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69"/>
    <p:restoredTop sz="94740"/>
  </p:normalViewPr>
  <p:slideViewPr>
    <p:cSldViewPr snapToGrid="0" snapToObjects="1">
      <p:cViewPr varScale="1">
        <p:scale>
          <a:sx n="22" d="100"/>
          <a:sy n="22" d="100"/>
        </p:scale>
        <p:origin x="1230" y="96"/>
      </p:cViewPr>
      <p:guideLst/>
    </p:cSldViewPr>
  </p:slideViewPr>
  <p:notesTextViewPr>
    <p:cViewPr>
      <p:scale>
        <a:sx n="1" d="1"/>
        <a:sy n="1" d="1"/>
      </p:scale>
      <p:origin x="0" y="0"/>
    </p:cViewPr>
  </p:notesTextViewPr>
  <p:notesViewPr>
    <p:cSldViewPr snapToGrid="0"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D9659-58B9-4633-BECA-B87EBE84A4B6}" type="datetimeFigureOut">
              <a:rPr lang="en-US" smtClean="0"/>
              <a:t>3/4/2019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EF4E8E-61DB-4033-9879-F7E546D4A94F}" type="slidenum">
              <a:rPr lang="en-US" smtClean="0"/>
              <a:t>‹#›</a:t>
            </a:fld>
            <a:endParaRPr lang="en-US"/>
          </a:p>
        </p:txBody>
      </p:sp>
    </p:spTree>
    <p:extLst>
      <p:ext uri="{BB962C8B-B14F-4D97-AF65-F5344CB8AC3E}">
        <p14:creationId xmlns:p14="http://schemas.microsoft.com/office/powerpoint/2010/main" val="810760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59EBC-EC05-6B4D-B166-DDFA6A1EDCB6}" type="datetimeFigureOut">
              <a:rPr lang="en-US" smtClean="0"/>
              <a:t>3/4/2019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D7D82-3AAB-FE4F-A8B8-55362074E59C}" type="slidenum">
              <a:rPr lang="en-US" smtClean="0"/>
              <a:t>‹#›</a:t>
            </a:fld>
            <a:endParaRPr lang="en-US"/>
          </a:p>
        </p:txBody>
      </p:sp>
    </p:spTree>
    <p:extLst>
      <p:ext uri="{BB962C8B-B14F-4D97-AF65-F5344CB8AC3E}">
        <p14:creationId xmlns:p14="http://schemas.microsoft.com/office/powerpoint/2010/main" val="145305223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686861" rtl="0" eaLnBrk="1" fontAlgn="auto" latinLnBrk="0" hangingPunct="1">
              <a:lnSpc>
                <a:spcPct val="100000"/>
              </a:lnSpc>
              <a:spcBef>
                <a:spcPts val="0"/>
              </a:spcBef>
              <a:spcAft>
                <a:spcPts val="0"/>
              </a:spcAft>
              <a:buClrTx/>
              <a:buSzTx/>
              <a:buFontTx/>
              <a:buNone/>
              <a:tabLst/>
              <a:defRPr/>
            </a:pPr>
            <a:r>
              <a:rPr lang="en-US" dirty="0" smtClean="0"/>
              <a:t>Pink boxes are place holders for photos. Must be in Slide</a:t>
            </a:r>
            <a:r>
              <a:rPr lang="en-US" baseline="0" dirty="0" smtClean="0"/>
              <a:t> Master mode to swap in photos.</a:t>
            </a:r>
            <a:endParaRPr lang="en-US" dirty="0" smtClean="0"/>
          </a:p>
          <a:p>
            <a:endParaRPr lang="en-US" dirty="0"/>
          </a:p>
        </p:txBody>
      </p:sp>
      <p:sp>
        <p:nvSpPr>
          <p:cNvPr id="4" name="Slide Number Placeholder 3"/>
          <p:cNvSpPr>
            <a:spLocks noGrp="1"/>
          </p:cNvSpPr>
          <p:nvPr>
            <p:ph type="sldNum" sz="quarter" idx="10"/>
          </p:nvPr>
        </p:nvSpPr>
        <p:spPr/>
        <p:txBody>
          <a:bodyPr/>
          <a:lstStyle/>
          <a:p>
            <a:fld id="{DD9D7D82-3AAB-FE4F-A8B8-55362074E59C}" type="slidenum">
              <a:rPr lang="en-US" smtClean="0"/>
              <a:t>1</a:t>
            </a:fld>
            <a:endParaRPr lang="en-US"/>
          </a:p>
        </p:txBody>
      </p:sp>
    </p:spTree>
    <p:extLst>
      <p:ext uri="{BB962C8B-B14F-4D97-AF65-F5344CB8AC3E}">
        <p14:creationId xmlns:p14="http://schemas.microsoft.com/office/powerpoint/2010/main" val="134014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20240" y="2732721"/>
            <a:ext cx="30185360" cy="1542674"/>
          </a:xfrm>
          <a:prstGeom prst="rect">
            <a:avLst/>
          </a:prstGeom>
        </p:spPr>
        <p:txBody>
          <a:bodyPr wrap="square" lIns="0" tIns="0" rIns="0" bIns="0" anchor="t" anchorCtr="0">
            <a:noAutofit/>
          </a:bodyPr>
          <a:lstStyle>
            <a:lvl1pPr algn="l">
              <a:defRPr sz="12500" cap="all" baseline="0">
                <a:solidFill>
                  <a:schemeClr val="bg1"/>
                </a:solidFill>
                <a:latin typeface="Stratum2 Bold" charset="0"/>
              </a:defRPr>
            </a:lvl1pPr>
          </a:lstStyle>
          <a:p>
            <a:r>
              <a:rPr lang="en-US" dirty="0" smtClean="0"/>
              <a:t>Headline: lorem ipsum</a:t>
            </a:r>
            <a:endParaRPr lang="en-US" dirty="0"/>
          </a:p>
        </p:txBody>
      </p:sp>
      <p:sp>
        <p:nvSpPr>
          <p:cNvPr id="3" name="Subtitle 2"/>
          <p:cNvSpPr>
            <a:spLocks noGrp="1"/>
          </p:cNvSpPr>
          <p:nvPr>
            <p:ph type="subTitle" idx="1" hasCustomPrompt="1"/>
          </p:nvPr>
        </p:nvSpPr>
        <p:spPr>
          <a:xfrm>
            <a:off x="1920240" y="4275395"/>
            <a:ext cx="30185360" cy="2420374"/>
          </a:xfrm>
          <a:prstGeom prst="rect">
            <a:avLst/>
          </a:prstGeom>
        </p:spPr>
        <p:txBody>
          <a:bodyPr lIns="0" tIns="0" rIns="0" bIns="0"/>
          <a:lstStyle>
            <a:lvl1pPr marL="0" indent="0" algn="l">
              <a:lnSpc>
                <a:spcPts val="8640"/>
              </a:lnSpc>
              <a:buNone/>
              <a:defRPr sz="7200" spc="200" baseline="0">
                <a:solidFill>
                  <a:schemeClr val="tx1"/>
                </a:solidFill>
                <a:latin typeface="Rufina-Stencil-Regular" charset="0"/>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dirty="0" smtClean="0"/>
              <a:t>Subhead: </a:t>
            </a:r>
            <a:r>
              <a:rPr lang="en-US" dirty="0" err="1" smtClean="0"/>
              <a:t>Uditincil</a:t>
            </a:r>
            <a:r>
              <a:rPr lang="en-US" dirty="0" smtClean="0"/>
              <a:t> </a:t>
            </a:r>
            <a:r>
              <a:rPr lang="en-US" dirty="0" err="1" smtClean="0"/>
              <a:t>endaeri</a:t>
            </a:r>
            <a:r>
              <a:rPr lang="en-US" dirty="0" smtClean="0"/>
              <a:t> </a:t>
            </a:r>
            <a:r>
              <a:rPr lang="en-US" dirty="0" err="1" smtClean="0"/>
              <a:t>sus</a:t>
            </a:r>
            <a:r>
              <a:rPr lang="en-US" dirty="0" smtClean="0"/>
              <a:t> </a:t>
            </a:r>
            <a:r>
              <a:rPr lang="en-US" dirty="0" err="1" smtClean="0"/>
              <a:t>sectur</a:t>
            </a:r>
            <a:r>
              <a:rPr lang="en-US" dirty="0" smtClean="0"/>
              <a:t>, </a:t>
            </a:r>
            <a:r>
              <a:rPr lang="en-US" dirty="0" err="1" smtClean="0"/>
              <a:t>sam</a:t>
            </a:r>
            <a:r>
              <a:rPr lang="en-US" dirty="0" smtClean="0"/>
              <a:t> </a:t>
            </a:r>
            <a:r>
              <a:rPr lang="en-US" dirty="0" err="1" smtClean="0"/>
              <a:t>fuga</a:t>
            </a:r>
            <a:r>
              <a:rPr lang="en-US" dirty="0" smtClean="0"/>
              <a:t>. </a:t>
            </a:r>
            <a:r>
              <a:rPr lang="en-US" dirty="0" err="1" smtClean="0"/>
              <a:t>Nequo</a:t>
            </a:r>
            <a:r>
              <a:rPr lang="en-US" dirty="0" smtClean="0"/>
              <a:t> que </a:t>
            </a:r>
            <a:r>
              <a:rPr lang="en-US" dirty="0" err="1" smtClean="0"/>
              <a:t>consequi</a:t>
            </a:r>
            <a:r>
              <a:rPr lang="en-US" dirty="0" smtClean="0"/>
              <a:t> </a:t>
            </a:r>
            <a:r>
              <a:rPr lang="en-US" dirty="0" err="1" smtClean="0"/>
              <a:t>autendi</a:t>
            </a:r>
            <a:r>
              <a:rPr lang="en-US" dirty="0" smtClean="0"/>
              <a:t> con </a:t>
            </a:r>
            <a:r>
              <a:rPr lang="en-US" dirty="0" err="1" smtClean="0"/>
              <a:t>expelen</a:t>
            </a:r>
            <a:r>
              <a:rPr lang="en-US" dirty="0" smtClean="0"/>
              <a:t> </a:t>
            </a:r>
            <a:r>
              <a:rPr lang="en-US" dirty="0" err="1" smtClean="0"/>
              <a:t>ihicturibus</a:t>
            </a:r>
            <a:r>
              <a:rPr lang="en-US" dirty="0" smtClean="0"/>
              <a:t> </a:t>
            </a:r>
            <a:r>
              <a:rPr lang="en-US" dirty="0" err="1" smtClean="0"/>
              <a:t>Duntio</a:t>
            </a:r>
            <a:r>
              <a:rPr lang="en-US" dirty="0" smtClean="0"/>
              <a:t> </a:t>
            </a:r>
            <a:r>
              <a:rPr lang="en-US" dirty="0" err="1" smtClean="0"/>
              <a:t>dest</a:t>
            </a:r>
            <a:r>
              <a:rPr lang="en-US" dirty="0" smtClean="0"/>
              <a:t> </a:t>
            </a:r>
            <a:r>
              <a:rPr lang="en-US" dirty="0" err="1" smtClean="0"/>
              <a:t>quibusam</a:t>
            </a:r>
            <a:endParaRPr lang="en-US" dirty="0"/>
          </a:p>
        </p:txBody>
      </p:sp>
      <p:sp>
        <p:nvSpPr>
          <p:cNvPr id="10" name="Text Placeholder 9"/>
          <p:cNvSpPr>
            <a:spLocks noGrp="1"/>
          </p:cNvSpPr>
          <p:nvPr>
            <p:ph type="body" sz="quarter" idx="10" hasCustomPrompt="1"/>
          </p:nvPr>
        </p:nvSpPr>
        <p:spPr>
          <a:xfrm>
            <a:off x="1920240" y="1353233"/>
            <a:ext cx="30185360" cy="553998"/>
          </a:xfrm>
          <a:prstGeom prst="rect">
            <a:avLst/>
          </a:prstGeom>
        </p:spPr>
        <p:txBody>
          <a:bodyPr wrap="square" lIns="0" tIns="0" rIns="0" bIns="0">
            <a:spAutoFit/>
          </a:bodyPr>
          <a:lstStyle>
            <a:lvl1pPr marL="0" indent="0">
              <a:buFontTx/>
              <a:buNone/>
              <a:defRPr sz="4000" spc="200" baseline="0">
                <a:latin typeface="Rufina-Stencil-Bold" charset="0"/>
              </a:defRPr>
            </a:lvl1pPr>
            <a:lvl2pPr>
              <a:defRPr sz="4000" baseline="0">
                <a:latin typeface="Rufina-Stencil-Bold" charset="0"/>
              </a:defRPr>
            </a:lvl2pPr>
            <a:lvl3pPr>
              <a:defRPr sz="4000" baseline="0">
                <a:latin typeface="Rufina-Stencil-Bold" charset="0"/>
              </a:defRPr>
            </a:lvl3pPr>
            <a:lvl4pPr>
              <a:defRPr sz="4000" baseline="0">
                <a:latin typeface="Rufina-Stencil-Bold" charset="0"/>
              </a:defRPr>
            </a:lvl4pPr>
            <a:lvl5pPr>
              <a:defRPr sz="4000" baseline="0">
                <a:latin typeface="Rufina-Stencil-Bold" charset="0"/>
              </a:defRPr>
            </a:lvl5pPr>
          </a:lstStyle>
          <a:p>
            <a:pPr lvl="0"/>
            <a:r>
              <a:rPr lang="en-US" dirty="0" smtClean="0"/>
              <a:t>College or department</a:t>
            </a:r>
          </a:p>
        </p:txBody>
      </p:sp>
      <p:cxnSp>
        <p:nvCxnSpPr>
          <p:cNvPr id="12" name="Straight Connector 11"/>
          <p:cNvCxnSpPr/>
          <p:nvPr userDrawn="1"/>
        </p:nvCxnSpPr>
        <p:spPr>
          <a:xfrm>
            <a:off x="1920240" y="2069432"/>
            <a:ext cx="296345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732759" y="720448"/>
            <a:ext cx="32071733" cy="5441813"/>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32758" y="6162261"/>
            <a:ext cx="32071733" cy="2606119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2804491" y="720448"/>
            <a:ext cx="10353950" cy="31503008"/>
          </a:xfrm>
          <a:prstGeom prst="rect">
            <a:avLst/>
          </a:prstGeom>
          <a:solidFill>
            <a:srgbClr val="8E9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343547" y="28617091"/>
            <a:ext cx="7156175" cy="2945834"/>
          </a:xfrm>
          <a:prstGeom prst="rect">
            <a:avLst/>
          </a:prstGeom>
        </p:spPr>
      </p:pic>
    </p:spTree>
    <p:extLst>
      <p:ext uri="{BB962C8B-B14F-4D97-AF65-F5344CB8AC3E}">
        <p14:creationId xmlns:p14="http://schemas.microsoft.com/office/powerpoint/2010/main" val="177973026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8"/>
          <p:cNvSpPr txBox="1">
            <a:spLocks/>
          </p:cNvSpPr>
          <p:nvPr/>
        </p:nvSpPr>
        <p:spPr>
          <a:xfrm>
            <a:off x="22193600" y="12608683"/>
            <a:ext cx="9911999" cy="1000274"/>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ts val="2600"/>
              </a:lnSpc>
              <a:spcAft>
                <a:spcPts val="0"/>
              </a:spcAft>
            </a:pPr>
            <a:r>
              <a:rPr lang="en-US" sz="2000" dirty="0" smtClean="0">
                <a:latin typeface="Verdana" charset="0"/>
                <a:ea typeface="Verdana" charset="0"/>
                <a:cs typeface="Verdana" charset="0"/>
              </a:rPr>
              <a:t>Left - Land characteristics model (top) and “coalition game.” (bottom)</a:t>
            </a:r>
          </a:p>
          <a:p>
            <a:pPr>
              <a:lnSpc>
                <a:spcPts val="2600"/>
              </a:lnSpc>
              <a:spcAft>
                <a:spcPts val="0"/>
              </a:spcAft>
            </a:pPr>
            <a:r>
              <a:rPr lang="en-US" sz="2000" dirty="0" smtClean="0">
                <a:latin typeface="Verdana" charset="0"/>
                <a:ea typeface="Verdana" charset="0"/>
                <a:cs typeface="Verdana" charset="0"/>
              </a:rPr>
              <a:t>Middle – Base model with Peer Effects (top) and “coalition game.” (bottom)</a:t>
            </a:r>
          </a:p>
          <a:p>
            <a:pPr>
              <a:lnSpc>
                <a:spcPts val="2600"/>
              </a:lnSpc>
              <a:spcAft>
                <a:spcPts val="0"/>
              </a:spcAft>
            </a:pPr>
            <a:r>
              <a:rPr lang="en-US" sz="2000" dirty="0" smtClean="0">
                <a:latin typeface="Verdana" charset="0"/>
                <a:ea typeface="Verdana" charset="0"/>
                <a:cs typeface="Verdana" charset="0"/>
              </a:rPr>
              <a:t>Right – Assumptions on coalition effect within the “coalition game”</a:t>
            </a:r>
            <a:endParaRPr lang="en-US" sz="2000" dirty="0">
              <a:latin typeface="Verdana" charset="0"/>
              <a:ea typeface="Verdana" charset="0"/>
              <a:cs typeface="Verdana" charset="0"/>
            </a:endParaRPr>
          </a:p>
        </p:txBody>
      </p:sp>
      <p:sp>
        <p:nvSpPr>
          <p:cNvPr id="2" name="Title 1"/>
          <p:cNvSpPr>
            <a:spLocks noGrp="1"/>
          </p:cNvSpPr>
          <p:nvPr>
            <p:ph type="ctrTitle"/>
          </p:nvPr>
        </p:nvSpPr>
        <p:spPr>
          <a:xfrm>
            <a:off x="1920240" y="2574336"/>
            <a:ext cx="30185360" cy="1542674"/>
          </a:xfrm>
        </p:spPr>
        <p:txBody>
          <a:bodyPr/>
          <a:lstStyle/>
          <a:p>
            <a:r>
              <a:rPr lang="en-US" dirty="0" smtClean="0">
                <a:latin typeface="Impact" charset="0"/>
                <a:ea typeface="Impact" charset="0"/>
                <a:cs typeface="Impact" charset="0"/>
              </a:rPr>
              <a:t>HOLD THE LINE!</a:t>
            </a:r>
            <a:endParaRPr lang="en-US" dirty="0">
              <a:latin typeface="Impact" charset="0"/>
              <a:ea typeface="Impact" charset="0"/>
              <a:cs typeface="Impact" charset="0"/>
            </a:endParaRPr>
          </a:p>
        </p:txBody>
      </p:sp>
      <p:sp>
        <p:nvSpPr>
          <p:cNvPr id="3" name="Subtitle 2"/>
          <p:cNvSpPr>
            <a:spLocks noGrp="1"/>
          </p:cNvSpPr>
          <p:nvPr>
            <p:ph type="subTitle" idx="1"/>
          </p:nvPr>
        </p:nvSpPr>
        <p:spPr/>
        <p:txBody>
          <a:bodyPr/>
          <a:lstStyle/>
          <a:p>
            <a:pPr>
              <a:lnSpc>
                <a:spcPct val="100000"/>
              </a:lnSpc>
              <a:spcBef>
                <a:spcPts val="0"/>
              </a:spcBef>
            </a:pPr>
            <a:r>
              <a:rPr lang="en-US" dirty="0" smtClean="0">
                <a:latin typeface="Georgia" charset="0"/>
                <a:ea typeface="Georgia" charset="0"/>
                <a:cs typeface="Georgia" charset="0"/>
              </a:rPr>
              <a:t>Modeling private coastal adaptation through shoreline armoring.</a:t>
            </a:r>
          </a:p>
          <a:p>
            <a:pPr>
              <a:lnSpc>
                <a:spcPct val="100000"/>
              </a:lnSpc>
              <a:spcBef>
                <a:spcPts val="0"/>
              </a:spcBef>
            </a:pPr>
            <a:r>
              <a:rPr lang="en-US" sz="4000" dirty="0" smtClean="0">
                <a:latin typeface="Georgia" charset="0"/>
                <a:ea typeface="Georgia" charset="0"/>
                <a:cs typeface="Georgia" charset="0"/>
              </a:rPr>
              <a:t>W. Jason Beasley</a:t>
            </a:r>
            <a:r>
              <a:rPr lang="en-US" sz="4000" baseline="30000" dirty="0" smtClean="0">
                <a:latin typeface="Georgia" charset="0"/>
                <a:ea typeface="Georgia" charset="0"/>
                <a:cs typeface="Georgia" charset="0"/>
              </a:rPr>
              <a:t>1</a:t>
            </a:r>
            <a:r>
              <a:rPr lang="en-US" sz="4000" dirty="0" smtClean="0">
                <a:latin typeface="Georgia" charset="0"/>
                <a:ea typeface="Georgia" charset="0"/>
                <a:cs typeface="Georgia" charset="0"/>
              </a:rPr>
              <a:t> &amp; Steven J. Dundas</a:t>
            </a:r>
            <a:r>
              <a:rPr lang="en-US" sz="4000" baseline="30000" dirty="0" smtClean="0">
                <a:latin typeface="Georgia" charset="0"/>
                <a:ea typeface="Georgia" charset="0"/>
                <a:cs typeface="Georgia" charset="0"/>
              </a:rPr>
              <a:t>2</a:t>
            </a:r>
            <a:endParaRPr lang="is-IS" sz="4000" baseline="30000" dirty="0" smtClean="0">
              <a:latin typeface="Georgia" charset="0"/>
              <a:ea typeface="Georgia" charset="0"/>
              <a:cs typeface="Georgia" charset="0"/>
            </a:endParaRPr>
          </a:p>
        </p:txBody>
      </p:sp>
      <p:sp>
        <p:nvSpPr>
          <p:cNvPr id="4" name="Text Placeholder 3"/>
          <p:cNvSpPr>
            <a:spLocks noGrp="1"/>
          </p:cNvSpPr>
          <p:nvPr>
            <p:ph type="body" sz="quarter" idx="10"/>
          </p:nvPr>
        </p:nvSpPr>
        <p:spPr>
          <a:xfrm>
            <a:off x="1920240" y="1353233"/>
            <a:ext cx="30185360" cy="616066"/>
          </a:xfrm>
        </p:spPr>
        <p:txBody>
          <a:bodyPr/>
          <a:lstStyle/>
          <a:p>
            <a:r>
              <a:rPr lang="en-US" sz="4400" b="1" dirty="0" smtClean="0">
                <a:latin typeface="Georgia" charset="0"/>
                <a:ea typeface="Georgia" charset="0"/>
                <a:cs typeface="Georgia" charset="0"/>
              </a:rPr>
              <a:t>College of </a:t>
            </a:r>
            <a:r>
              <a:rPr lang="en-US" sz="4400" b="1" dirty="0" smtClean="0">
                <a:latin typeface="Georgia" charset="0"/>
                <a:ea typeface="Georgia" charset="0"/>
                <a:cs typeface="Georgia" charset="0"/>
              </a:rPr>
              <a:t>Agricultural Sciences – </a:t>
            </a:r>
            <a:r>
              <a:rPr lang="en-US" sz="4400" b="1" dirty="0" smtClean="0">
                <a:latin typeface="Georgia" charset="0"/>
                <a:ea typeface="Georgia" charset="0"/>
                <a:cs typeface="Georgia" charset="0"/>
              </a:rPr>
              <a:t>Applied Economics Department</a:t>
            </a:r>
            <a:endParaRPr lang="en-US" sz="4400" b="1" dirty="0">
              <a:latin typeface="Georgia" charset="0"/>
              <a:ea typeface="Georgia" charset="0"/>
              <a:cs typeface="Georgia" charset="0"/>
            </a:endParaRPr>
          </a:p>
        </p:txBody>
      </p:sp>
      <p:sp>
        <p:nvSpPr>
          <p:cNvPr id="6" name="Text Placeholder 16"/>
          <p:cNvSpPr txBox="1">
            <a:spLocks/>
          </p:cNvSpPr>
          <p:nvPr/>
        </p:nvSpPr>
        <p:spPr>
          <a:xfrm>
            <a:off x="1920240" y="11931090"/>
            <a:ext cx="9418320" cy="664797"/>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b="1" dirty="0" smtClean="0">
                <a:latin typeface="Verdana" charset="0"/>
                <a:ea typeface="Verdana" charset="0"/>
                <a:cs typeface="Verdana" charset="0"/>
              </a:rPr>
              <a:t>The What</a:t>
            </a:r>
            <a:endParaRPr lang="en-US" b="1" dirty="0">
              <a:latin typeface="Verdana" charset="0"/>
              <a:ea typeface="Verdana" charset="0"/>
              <a:cs typeface="Verdana" charset="0"/>
            </a:endParaRPr>
          </a:p>
        </p:txBody>
      </p:sp>
      <p:sp>
        <p:nvSpPr>
          <p:cNvPr id="7" name="Text Placeholder 18"/>
          <p:cNvSpPr txBox="1">
            <a:spLocks/>
          </p:cNvSpPr>
          <p:nvPr/>
        </p:nvSpPr>
        <p:spPr>
          <a:xfrm>
            <a:off x="1920240" y="12775396"/>
            <a:ext cx="9418320" cy="1308050"/>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2400" dirty="0" smtClean="0">
                <a:latin typeface="Verdana" charset="0"/>
                <a:ea typeface="Verdana" charset="0"/>
                <a:cs typeface="Verdana" charset="0"/>
              </a:rPr>
              <a:t>Shoreline armoring (i.e. riprap revetments, seawalls) are used to affix the beach at a given point to protect at risk properties from coastal erosion and storm surges.</a:t>
            </a:r>
            <a:endParaRPr lang="en-US" sz="2400" dirty="0">
              <a:latin typeface="Verdana" charset="0"/>
              <a:ea typeface="Verdana" charset="0"/>
              <a:cs typeface="Verdana" charset="0"/>
            </a:endParaRPr>
          </a:p>
        </p:txBody>
      </p:sp>
      <p:sp>
        <p:nvSpPr>
          <p:cNvPr id="8" name="Text Placeholder 16"/>
          <p:cNvSpPr txBox="1">
            <a:spLocks/>
          </p:cNvSpPr>
          <p:nvPr/>
        </p:nvSpPr>
        <p:spPr>
          <a:xfrm>
            <a:off x="1920240" y="22002176"/>
            <a:ext cx="9418320" cy="664797"/>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b="1" dirty="0" smtClean="0">
                <a:latin typeface="Verdana" charset="0"/>
                <a:ea typeface="Verdana" charset="0"/>
                <a:cs typeface="Verdana" charset="0"/>
              </a:rPr>
              <a:t>THE WHY</a:t>
            </a:r>
            <a:endParaRPr lang="en-US" b="1" dirty="0">
              <a:latin typeface="Verdana" charset="0"/>
              <a:ea typeface="Verdana" charset="0"/>
              <a:cs typeface="Verdana" charset="0"/>
            </a:endParaRPr>
          </a:p>
        </p:txBody>
      </p:sp>
      <p:sp>
        <p:nvSpPr>
          <p:cNvPr id="9" name="Text Placeholder 18"/>
          <p:cNvSpPr txBox="1">
            <a:spLocks/>
          </p:cNvSpPr>
          <p:nvPr/>
        </p:nvSpPr>
        <p:spPr>
          <a:xfrm>
            <a:off x="1920240" y="22737988"/>
            <a:ext cx="9418320" cy="3052118"/>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2400" dirty="0" smtClean="0">
                <a:latin typeface="Verdana" charset="0"/>
                <a:ea typeface="Verdana" charset="0"/>
                <a:cs typeface="Verdana" charset="0"/>
              </a:rPr>
              <a:t>UNESCO estimates 90% of beaches worldwide are eroding. (</a:t>
            </a:r>
            <a:r>
              <a:rPr lang="en-US" sz="2400" dirty="0" err="1" smtClean="0">
                <a:latin typeface="Verdana" charset="0"/>
                <a:ea typeface="Verdana" charset="0"/>
                <a:cs typeface="Verdana" charset="0"/>
              </a:rPr>
              <a:t>Neumannn</a:t>
            </a:r>
            <a:r>
              <a:rPr lang="en-US" sz="2400" dirty="0" smtClean="0">
                <a:latin typeface="Verdana" charset="0"/>
                <a:ea typeface="Verdana" charset="0"/>
                <a:cs typeface="Verdana" charset="0"/>
              </a:rPr>
              <a:t> et al. (2015) suggest the majority of US coastal adaptation expenditure by 2100 will be in shoreline armoring.  Despite this, the armoring process has received little attention in the literature. The primary alternative adaptation measure, beach nourishment, has been well studied.  There are distinct differences between the two:</a:t>
            </a:r>
            <a:endParaRPr lang="en-US" sz="2400" dirty="0">
              <a:latin typeface="Verdana" charset="0"/>
              <a:ea typeface="Verdana" charset="0"/>
              <a:cs typeface="Verdana" charset="0"/>
            </a:endParaRPr>
          </a:p>
        </p:txBody>
      </p:sp>
      <p:sp>
        <p:nvSpPr>
          <p:cNvPr id="10" name="Text Placeholder 16"/>
          <p:cNvSpPr txBox="1">
            <a:spLocks/>
          </p:cNvSpPr>
          <p:nvPr/>
        </p:nvSpPr>
        <p:spPr>
          <a:xfrm>
            <a:off x="12092129" y="6519173"/>
            <a:ext cx="9418320" cy="664797"/>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b="1" dirty="0" smtClean="0">
                <a:latin typeface="Verdana" charset="0"/>
                <a:ea typeface="Verdana" charset="0"/>
                <a:cs typeface="Verdana" charset="0"/>
              </a:rPr>
              <a:t>THE HOW</a:t>
            </a:r>
            <a:endParaRPr lang="en-US" b="1" dirty="0">
              <a:latin typeface="Verdana" charset="0"/>
              <a:ea typeface="Verdana" charset="0"/>
              <a:cs typeface="Verdana" charset="0"/>
            </a:endParaRPr>
          </a:p>
        </p:txBody>
      </p:sp>
      <mc:AlternateContent xmlns:mc="http://schemas.openxmlformats.org/markup-compatibility/2006" xmlns:a14="http://schemas.microsoft.com/office/drawing/2010/main">
        <mc:Choice Requires="a14">
          <p:sp>
            <p:nvSpPr>
              <p:cNvPr id="11" name="Text Placeholder 18"/>
              <p:cNvSpPr txBox="1">
                <a:spLocks/>
              </p:cNvSpPr>
              <p:nvPr/>
            </p:nvSpPr>
            <p:spPr>
              <a:xfrm>
                <a:off x="12135313" y="7468071"/>
                <a:ext cx="9418320" cy="24263052"/>
              </a:xfrm>
              <a:prstGeom prst="rect">
                <a:avLst/>
              </a:prstGeom>
            </p:spPr>
            <p:txBody>
              <a:bodyPr wrap="square" lIns="0" tIns="0" rIns="0" bIns="0">
                <a:spAutoFit/>
              </a:bodyPr>
              <a:lstStyle>
                <a:lvl1pPr marL="457200" indent="-457200" algn="l" defTabSz="4389120" rtl="0" eaLnBrk="1" latinLnBrk="0" hangingPunct="1">
                  <a:lnSpc>
                    <a:spcPts val="3360"/>
                  </a:lnSpc>
                  <a:spcBef>
                    <a:spcPts val="0"/>
                  </a:spcBef>
                  <a:spcAft>
                    <a:spcPts val="800"/>
                  </a:spcAft>
                  <a:buFont typeface="Arial" charset="0"/>
                  <a:buChar char="•"/>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buNone/>
                </a:pPr>
                <a:r>
                  <a:rPr lang="en-US" sz="2400" dirty="0" smtClean="0">
                    <a:latin typeface="Verdana" charset="0"/>
                    <a:ea typeface="Verdana" charset="0"/>
                    <a:cs typeface="Verdana" charset="0"/>
                  </a:rPr>
                  <a:t>THEORY</a:t>
                </a:r>
                <a:endParaRPr lang="en-US" sz="2400" dirty="0">
                  <a:latin typeface="Verdana" charset="0"/>
                  <a:ea typeface="Verdana" charset="0"/>
                  <a:cs typeface="Verdana" charset="0"/>
                </a:endParaRPr>
              </a:p>
              <a:p>
                <a:r>
                  <a:rPr lang="en-US" sz="2400" dirty="0" smtClean="0">
                    <a:latin typeface="Verdana" charset="0"/>
                    <a:ea typeface="Verdana" charset="0"/>
                    <a:cs typeface="Verdana" charset="0"/>
                  </a:rPr>
                  <a:t>Real Option Theoretical Framework:  </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𝑁𝑉</m:t>
                          </m:r>
                        </m:e>
                        <m:sub>
                          <m:r>
                            <a:rPr lang="en-US" sz="2400" i="1">
                              <a:latin typeface="Cambria Math" panose="02040503050406030204" pitchFamily="18" charset="0"/>
                            </a:rPr>
                            <m:t>𝑖𝑡</m:t>
                          </m:r>
                        </m:sub>
                      </m:sSub>
                      <m:r>
                        <a:rPr lang="en-US" sz="2400" i="1">
                          <a:latin typeface="Cambria Math" panose="02040503050406030204" pitchFamily="18" charset="0"/>
                        </a:rPr>
                        <m:t>=</m:t>
                      </m:r>
                      <m:r>
                        <a:rPr lang="en-US" sz="2400" i="1">
                          <a:latin typeface="Cambria Math" panose="02040503050406030204" pitchFamily="18" charset="0"/>
                        </a:rPr>
                        <m:t>𝐸𝑁𝑃𝑉</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𝑖𝑡</m:t>
                              </m:r>
                            </m:sub>
                          </m:sSub>
                          <m:r>
                            <a:rPr lang="en-US" sz="2400" i="1">
                              <a:latin typeface="Cambria Math" panose="02040503050406030204" pitchFamily="18" charset="0"/>
                            </a:rPr>
                            <m:t>=0</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𝑂𝑃𝑉</m:t>
                          </m:r>
                        </m:e>
                        <m:sub>
                          <m:r>
                            <a:rPr lang="en-US" sz="2400" i="1">
                              <a:latin typeface="Cambria Math" panose="02040503050406030204" pitchFamily="18" charset="0"/>
                            </a:rPr>
                            <m:t>𝑖𝑡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𝑖𝑡</m:t>
                              </m:r>
                            </m:sub>
                          </m:sSub>
                        </m:e>
                      </m:d>
                      <m:r>
                        <a:rPr lang="en-US" sz="2400" i="1">
                          <a:latin typeface="Cambria Math" panose="02040503050406030204" pitchFamily="18" charset="0"/>
                        </a:rPr>
                        <m:t>−</m:t>
                      </m:r>
                      <m:r>
                        <a:rPr lang="en-US" sz="2400" i="1">
                          <a:latin typeface="Cambria Math" panose="02040503050406030204" pitchFamily="18" charset="0"/>
                        </a:rPr>
                        <m:t>𝐸𝑁𝑃𝑉</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𝑖𝑡</m:t>
                              </m:r>
                            </m:sub>
                          </m:sSub>
                          <m:r>
                            <a:rPr lang="en-US" sz="2400" i="1">
                              <a:latin typeface="Cambria Math" panose="02040503050406030204" pitchFamily="18" charset="0"/>
                            </a:rPr>
                            <m:t>=1</m:t>
                          </m:r>
                        </m:e>
                      </m:d>
                      <m:r>
                        <a:rPr lang="en-US" sz="2400" i="1">
                          <a:latin typeface="Cambria Math" panose="02040503050406030204" pitchFamily="18" charset="0"/>
                        </a:rPr>
                        <m:t>&lt;0 </m:t>
                      </m:r>
                    </m:oMath>
                  </m:oMathPara>
                </a14:m>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charset="0"/>
                    <a:ea typeface="Verdana" charset="0"/>
                    <a:cs typeface="Verdana" charset="0"/>
                  </a:rPr>
                  <a:t>Suggests that a household will wait to armor until the benefits from armoring exceed the costs of armoring.  Waiting to install provides value to the homeowner.</a:t>
                </a:r>
              </a:p>
              <a:p>
                <a:r>
                  <a:rPr lang="en-US" sz="2400" dirty="0" smtClean="0">
                    <a:latin typeface="Verdana" charset="0"/>
                    <a:ea typeface="Verdana" charset="0"/>
                    <a:cs typeface="Verdana" charset="0"/>
                  </a:rPr>
                  <a:t>We hypothesize that land characteristics which convey risk, neighboring actions (peer effects) and strategic actions (group install) are key determinants.</a:t>
                </a:r>
                <a:endParaRPr lang="en-US" sz="2400" dirty="0">
                  <a:latin typeface="Verdana" charset="0"/>
                  <a:ea typeface="Verdana" charset="0"/>
                  <a:cs typeface="Verdana" charset="0"/>
                </a:endParaRPr>
              </a:p>
              <a:p>
                <a:pPr marL="0" indent="0">
                  <a:buNone/>
                </a:pPr>
                <a:endParaRPr lang="en-US" sz="2400" dirty="0" smtClean="0">
                  <a:latin typeface="Verdana" charset="0"/>
                  <a:ea typeface="Verdana" charset="0"/>
                  <a:cs typeface="Verdana" charset="0"/>
                </a:endParaRPr>
              </a:p>
              <a:p>
                <a:pPr marL="0" indent="0">
                  <a:buNone/>
                </a:pPr>
                <a:r>
                  <a:rPr lang="en-US" sz="2400" dirty="0" smtClean="0">
                    <a:latin typeface="Verdana" charset="0"/>
                    <a:ea typeface="Verdana" charset="0"/>
                    <a:cs typeface="Verdana" charset="0"/>
                  </a:rPr>
                  <a:t>DATA</a:t>
                </a:r>
              </a:p>
              <a:p>
                <a:r>
                  <a:rPr lang="en-US" sz="2400" dirty="0" smtClean="0">
                    <a:latin typeface="Verdana" charset="0"/>
                    <a:ea typeface="Verdana" charset="0"/>
                    <a:cs typeface="Verdana" charset="0"/>
                  </a:rPr>
                  <a:t>Land Characteristics:  Using GIS processes, varying LIDAR datasets, state permit databases, and tax records we compile measures from 1990-2014 for Tillamook &amp; Lincoln County.  These measures include, but are not limited to, mean parcel elevation, distance from the structure to the shoreline, and short-term erosion rates.</a:t>
                </a:r>
              </a:p>
              <a:p>
                <a:r>
                  <a:rPr lang="en-US" sz="2400" dirty="0" smtClean="0">
                    <a:latin typeface="Verdana" charset="0"/>
                    <a:ea typeface="Verdana" charset="0"/>
                    <a:cs typeface="Verdana" charset="0"/>
                  </a:rPr>
                  <a:t>Neighboring Actions (Peer Effects):  In each period we calculate the number of armored direct neighbors (generally between 0-2), and the number of armored neighbors within 2km (but not directly related).  These measures vary over time and capture community activity levels.</a:t>
                </a:r>
              </a:p>
              <a:p>
                <a:r>
                  <a:rPr lang="en-US" sz="2400" dirty="0" smtClean="0">
                    <a:latin typeface="Verdana" charset="0"/>
                    <a:ea typeface="Verdana" charset="0"/>
                    <a:cs typeface="Verdana" charset="0"/>
                  </a:rPr>
                  <a:t>Storms &amp; Time</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El Niño–Southern </a:t>
                </a:r>
                <a:r>
                  <a:rPr lang="en-US" sz="2400" dirty="0" smtClean="0">
                    <a:latin typeface="Verdana" panose="020B0604030504040204" pitchFamily="34" charset="0"/>
                    <a:ea typeface="Verdana" panose="020B0604030504040204" pitchFamily="34" charset="0"/>
                    <a:cs typeface="Verdana" panose="020B0604030504040204" pitchFamily="34" charset="0"/>
                  </a:rPr>
                  <a:t>Oscillation (ENSO) effects (occurring approximately every 17 years) and a time-trend are used as controls.  </a:t>
                </a:r>
              </a:p>
              <a:p>
                <a:r>
                  <a:rPr lang="en-US" sz="2400" dirty="0" smtClean="0">
                    <a:latin typeface="Verdana" charset="0"/>
                    <a:ea typeface="Verdana" charset="0"/>
                    <a:cs typeface="Verdana" charset="0"/>
                  </a:rPr>
                  <a:t>Strategic Action (Coalition):  Assumptions on unobserved coalition rejection are made to allow an alternative specification which controls for the effect of coalition (cost-sharing) on the decision process.</a:t>
                </a:r>
                <a:endParaRPr lang="en-US" sz="2400" dirty="0">
                  <a:latin typeface="Verdana" charset="0"/>
                  <a:ea typeface="Verdana" charset="0"/>
                  <a:cs typeface="Verdana" charset="0"/>
                </a:endParaRPr>
              </a:p>
              <a:p>
                <a:pPr marL="0" indent="0">
                  <a:buNone/>
                </a:pPr>
                <a:endParaRPr lang="en-US" sz="2400" dirty="0" smtClean="0">
                  <a:latin typeface="Verdana" charset="0"/>
                  <a:ea typeface="Verdana" charset="0"/>
                  <a:cs typeface="Verdana" charset="0"/>
                </a:endParaRPr>
              </a:p>
              <a:p>
                <a:pPr marL="0" indent="0">
                  <a:buNone/>
                </a:pPr>
                <a:r>
                  <a:rPr lang="en-US" sz="2400" dirty="0" smtClean="0">
                    <a:latin typeface="Verdana" charset="0"/>
                    <a:ea typeface="Verdana" charset="0"/>
                    <a:cs typeface="Verdana" charset="0"/>
                  </a:rPr>
                  <a:t>EMPIRICAL SPECIFICATION</a:t>
                </a:r>
              </a:p>
              <a:p>
                <a:r>
                  <a:rPr lang="en-US" sz="2400" dirty="0" smtClean="0">
                    <a:latin typeface="Verdana" charset="0"/>
                    <a:ea typeface="Verdana" charset="0"/>
                    <a:cs typeface="Verdana" charset="0"/>
                  </a:rPr>
                  <a:t>Likely problems with repeated decisions from panel data and unobservable measures correlated with controls.</a:t>
                </a:r>
              </a:p>
              <a:p>
                <a:r>
                  <a:rPr lang="en-US" sz="2400" dirty="0" smtClean="0">
                    <a:latin typeface="Verdana" charset="0"/>
                    <a:ea typeface="Verdana" charset="0"/>
                    <a:cs typeface="Verdana" charset="0"/>
                  </a:rPr>
                  <a:t>Final empirical specification utilizes a Correlated Random Effects (CRE) </a:t>
                </a:r>
                <a:r>
                  <a:rPr lang="en-US" sz="2400" dirty="0" err="1" smtClean="0">
                    <a:latin typeface="Verdana" charset="0"/>
                    <a:ea typeface="Verdana" charset="0"/>
                    <a:cs typeface="Verdana" charset="0"/>
                  </a:rPr>
                  <a:t>Probit</a:t>
                </a:r>
                <a:r>
                  <a:rPr lang="en-US" sz="2400" dirty="0" smtClean="0">
                    <a:latin typeface="Verdana" charset="0"/>
                    <a:ea typeface="Verdana" charset="0"/>
                    <a:cs typeface="Verdana" charset="0"/>
                  </a:rPr>
                  <a:t> estimation:</a:t>
                </a:r>
              </a:p>
              <a:p>
                <a:pPr marL="0" indent="0">
                  <a:buNone/>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Pr</m:t>
                          </m:r>
                        </m:fName>
                        <m:e>
                          <m:d>
                            <m:dPr>
                              <m:ctrlPr>
                                <a:rPr lang="en-US" sz="2400" i="1">
                                  <a:latin typeface="Cambria Math" panose="02040503050406030204" pitchFamily="18" charset="0"/>
                                </a:rPr>
                              </m:ctrlPr>
                            </m:dPr>
                            <m:e>
                              <m:r>
                                <a:rPr lang="en-US" sz="2400" i="1">
                                  <a:latin typeface="Cambria Math" panose="02040503050406030204" pitchFamily="18" charset="0"/>
                                </a:rPr>
                                <m:t>𝑁</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𝑖𝑡</m:t>
                                  </m:r>
                                </m:sub>
                              </m:sSub>
                              <m:r>
                                <a:rPr lang="en-US" sz="2400" i="1">
                                  <a:latin typeface="Cambria Math" panose="02040503050406030204" pitchFamily="18" charset="0"/>
                                </a:rPr>
                                <m:t>≤0 (</m:t>
                              </m:r>
                              <m:r>
                                <a:rPr lang="en-US" sz="2400" i="1">
                                  <a:latin typeface="Cambria Math" panose="02040503050406030204" pitchFamily="18" charset="0"/>
                                </a:rPr>
                                <m:t>𝐼𝑛𝑠𝑡𝑎𝑙</m:t>
                              </m:r>
                              <m:sSub>
                                <m:sSubPr>
                                  <m:ctrlPr>
                                    <a:rPr lang="en-US" sz="2400" i="1">
                                      <a:latin typeface="Cambria Math" panose="02040503050406030204" pitchFamily="18" charset="0"/>
                                    </a:rPr>
                                  </m:ctrlPr>
                                </m:sSubPr>
                                <m:e>
                                  <m:r>
                                    <a:rPr lang="en-US" sz="2400" i="1">
                                      <a:latin typeface="Cambria Math" panose="02040503050406030204" pitchFamily="18" charset="0"/>
                                    </a:rPr>
                                    <m:t>𝑙</m:t>
                                  </m:r>
                                </m:e>
                                <m:sub>
                                  <m:r>
                                    <a:rPr lang="en-US" sz="2400" i="1">
                                      <a:latin typeface="Cambria Math" panose="02040503050406030204" pitchFamily="18" charset="0"/>
                                    </a:rPr>
                                    <m:t>𝑖𝑡</m:t>
                                  </m:r>
                                  <m:r>
                                    <a:rPr lang="en-US" sz="2400" i="1">
                                      <a:latin typeface="Cambria Math" panose="02040503050406030204" pitchFamily="18" charset="0"/>
                                    </a:rPr>
                                    <m:t>=1) </m:t>
                                  </m:r>
                                </m:sub>
                              </m:sSub>
                              <m:r>
                                <a:rPr lang="en-US" sz="2400" i="1">
                                  <a:latin typeface="Cambria Math" panose="02040503050406030204" pitchFamily="18" charset="0"/>
                                </a:rPr>
                                <m:t>)</m:t>
                              </m:r>
                            </m:e>
                            <m:e>
                              <m:sSub>
                                <m:sSubPr>
                                  <m:ctrlPr>
                                    <a:rPr lang="en-US" sz="2400" i="1">
                                      <a:latin typeface="Cambria Math" panose="02040503050406030204" pitchFamily="18" charset="0"/>
                                    </a:rPr>
                                  </m:ctrlPr>
                                </m:sSubPr>
                                <m:e>
                                  <m:r>
                                    <a:rPr lang="en-US" sz="2400" i="1">
                                      <a:latin typeface="Cambria Math" panose="02040503050406030204" pitchFamily="18" charset="0"/>
                                    </a:rPr>
                                    <m:t>𝑋</m:t>
                                  </m:r>
                                  <m:r>
                                    <a:rPr lang="en-US" sz="2400" i="1">
                                      <a:latin typeface="Cambria Math" panose="02040503050406030204" pitchFamily="18" charset="0"/>
                                    </a:rPr>
                                    <m:t>′</m:t>
                                  </m:r>
                                </m:e>
                                <m:sub>
                                  <m:r>
                                    <a:rPr lang="en-US" sz="2400" i="1">
                                      <a:latin typeface="Cambria Math" panose="02040503050406030204" pitchFamily="18" charset="0"/>
                                    </a:rPr>
                                    <m:t>𝑖𝑡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𝑁</m:t>
                                  </m:r>
                                  <m:r>
                                    <a:rPr lang="en-US" sz="2400" i="1">
                                      <a:latin typeface="Cambria Math" panose="02040503050406030204" pitchFamily="18" charset="0"/>
                                    </a:rPr>
                                    <m:t>′</m:t>
                                  </m:r>
                                </m:e>
                                <m:sub>
                                  <m:r>
                                    <a:rPr lang="en-US" sz="2400" i="1">
                                      <a:latin typeface="Cambria Math" panose="02040503050406030204" pitchFamily="18" charset="0"/>
                                    </a:rPr>
                                    <m:t>𝑖𝑡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𝑍</m:t>
                                  </m:r>
                                  <m:r>
                                    <a:rPr lang="en-US" sz="2400" i="1">
                                      <a:latin typeface="Cambria Math" panose="02040503050406030204" pitchFamily="18" charset="0"/>
                                    </a:rPr>
                                    <m:t>′</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𝑋</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𝑁</m:t>
                                          </m:r>
                                        </m:e>
                                      </m:acc>
                                    </m:e>
                                    <m:sub>
                                      <m:r>
                                        <a:rPr lang="en-US" sz="2400" i="1">
                                          <a:latin typeface="Cambria Math" panose="02040503050406030204" pitchFamily="18" charset="0"/>
                                        </a:rPr>
                                        <m:t>𝑖</m:t>
                                      </m:r>
                                    </m:sub>
                                  </m:sSub>
                                  <m:r>
                                    <a:rPr lang="en-US" sz="2400" i="1">
                                      <a:latin typeface="Cambria Math" panose="02040503050406030204" pitchFamily="18" charset="0"/>
                                    </a:rPr>
                                    <m:t>𝜇</m:t>
                                  </m:r>
                                </m:e>
                                <m:sub>
                                  <m:r>
                                    <a:rPr lang="en-US" sz="2400" i="1">
                                      <a:latin typeface="Cambria Math" panose="02040503050406030204" pitchFamily="18" charset="0"/>
                                    </a:rPr>
                                    <m:t>𝑖</m:t>
                                  </m:r>
                                </m:sub>
                              </m:sSub>
                            </m:e>
                          </m:d>
                        </m:e>
                      </m:func>
                      <m:r>
                        <a:rPr lang="en-US" sz="2400" b="0" i="0" smtClean="0">
                          <a:latin typeface="Cambria Math" panose="02040503050406030204" pitchFamily="18" charset="0"/>
                        </a:rPr>
                        <m:t>= </m:t>
                      </m:r>
                      <m:r>
                        <m:rPr>
                          <m:sty m:val="p"/>
                        </m:rPr>
                        <a:rPr lang="en-US" sz="2400">
                          <a:latin typeface="Cambria Math" panose="02040503050406030204" pitchFamily="18" charset="0"/>
                        </a:rPr>
                        <m:t>Φ</m:t>
                      </m:r>
                      <m:r>
                        <a:rPr lang="en-US" sz="2400" i="1">
                          <a:latin typeface="Cambria Math" panose="02040503050406030204" pitchFamily="18" charset="0"/>
                        </a:rPr>
                        <m:t>(</m:t>
                      </m:r>
                      <m:sSub>
                        <m:sSubPr>
                          <m:ctrlPr>
                            <a:rPr lang="en-US" sz="2400" i="1">
                              <a:latin typeface="Cambria Math" panose="02040503050406030204" pitchFamily="18" charset="0"/>
                            </a:rPr>
                          </m:ctrlPr>
                        </m:sSubPr>
                        <m:e>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m:t>
                              </m:r>
                            </m:sup>
                          </m:sSup>
                        </m:e>
                        <m:sub>
                          <m:r>
                            <a:rPr lang="en-US" sz="2400" i="1">
                              <a:latin typeface="Cambria Math" panose="02040503050406030204" pitchFamily="18" charset="0"/>
                            </a:rPr>
                            <m:t>𝑖𝑡</m:t>
                          </m:r>
                        </m:sub>
                      </m:sSub>
                      <m:r>
                        <a:rPr lang="en-US" sz="2400" i="1">
                          <a:latin typeface="Cambria Math" panose="02040503050406030204" pitchFamily="18" charset="0"/>
                        </a:rPr>
                        <m:t>𝛽</m:t>
                      </m:r>
                      <m:r>
                        <a:rPr lang="en-US" sz="2400" i="1">
                          <a:latin typeface="Cambria Math" panose="02040503050406030204" pitchFamily="18" charset="0"/>
                        </a:rPr>
                        <m:t>+</m:t>
                      </m:r>
                      <m:sSub>
                        <m:sSubPr>
                          <m:ctrlPr>
                            <a:rPr lang="en-US" sz="2400" i="1">
                              <a:latin typeface="Cambria Math" panose="02040503050406030204" pitchFamily="18" charset="0"/>
                            </a:rPr>
                          </m:ctrlPr>
                        </m:sSubPr>
                        <m:e>
                          <m:sSup>
                            <m:sSupPr>
                              <m:ctrlPr>
                                <a:rPr lang="en-US" sz="2400" i="1">
                                  <a:latin typeface="Cambria Math" panose="02040503050406030204" pitchFamily="18" charset="0"/>
                                </a:rPr>
                              </m:ctrlPr>
                            </m:sSupPr>
                            <m:e>
                              <m:r>
                                <a:rPr lang="en-US" sz="2400" i="1">
                                  <a:latin typeface="Cambria Math" panose="02040503050406030204" pitchFamily="18" charset="0"/>
                                </a:rPr>
                                <m:t>𝑁</m:t>
                              </m:r>
                            </m:e>
                            <m:sup>
                              <m:r>
                                <a:rPr lang="en-US" sz="2400" i="1">
                                  <a:latin typeface="Cambria Math" panose="02040503050406030204" pitchFamily="18" charset="0"/>
                                </a:rPr>
                                <m:t>′</m:t>
                              </m:r>
                            </m:sup>
                          </m:sSup>
                        </m:e>
                        <m:sub>
                          <m:r>
                            <a:rPr lang="en-US" sz="2400" i="1">
                              <a:latin typeface="Cambria Math" panose="02040503050406030204" pitchFamily="18" charset="0"/>
                            </a:rPr>
                            <m:t>𝑖𝑡</m:t>
                          </m:r>
                        </m:sub>
                      </m:sSub>
                      <m:r>
                        <a:rPr lang="en-US" sz="2400" i="1">
                          <a:latin typeface="Cambria Math" panose="02040503050406030204" pitchFamily="18" charset="0"/>
                        </a:rPr>
                        <m:t>𝛼</m:t>
                      </m:r>
                      <m:r>
                        <a:rPr lang="en-US" sz="2400" i="1">
                          <a:latin typeface="Cambria Math" panose="02040503050406030204" pitchFamily="18" charset="0"/>
                        </a:rPr>
                        <m:t>+</m:t>
                      </m:r>
                      <m:sSub>
                        <m:sSubPr>
                          <m:ctrlPr>
                            <a:rPr lang="en-US" sz="2400" i="1">
                              <a:latin typeface="Cambria Math" panose="02040503050406030204" pitchFamily="18" charset="0"/>
                            </a:rPr>
                          </m:ctrlPr>
                        </m:sSubPr>
                        <m:e>
                          <m:sSup>
                            <m:sSupPr>
                              <m:ctrlPr>
                                <a:rPr lang="en-US" sz="2400" i="1">
                                  <a:latin typeface="Cambria Math" panose="02040503050406030204" pitchFamily="18" charset="0"/>
                                </a:rPr>
                              </m:ctrlPr>
                            </m:sSupPr>
                            <m:e>
                              <m:r>
                                <a:rPr lang="en-US" sz="2400" i="1">
                                  <a:latin typeface="Cambria Math" panose="02040503050406030204" pitchFamily="18" charset="0"/>
                                </a:rPr>
                                <m:t>𝑍</m:t>
                              </m:r>
                            </m:e>
                            <m:sup>
                              <m:r>
                                <a:rPr lang="en-US" sz="2400" i="1">
                                  <a:latin typeface="Cambria Math" panose="02040503050406030204" pitchFamily="18" charset="0"/>
                                </a:rPr>
                                <m:t>′</m:t>
                              </m:r>
                            </m:sup>
                          </m:sSup>
                        </m:e>
                        <m:sub>
                          <m:r>
                            <a:rPr lang="en-US" sz="2400" i="1">
                              <a:latin typeface="Cambria Math" panose="02040503050406030204" pitchFamily="18" charset="0"/>
                            </a:rPr>
                            <m:t>𝑡</m:t>
                          </m:r>
                        </m:sub>
                      </m:sSub>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m:t>
                                      </m:r>
                                    </m:sup>
                                  </m:sSup>
                                </m:e>
                              </m:acc>
                            </m:e>
                            <m:sub>
                              <m:r>
                                <a:rPr lang="en-US" sz="2400" i="1">
                                  <a:latin typeface="Cambria Math" panose="02040503050406030204" pitchFamily="18" charset="0"/>
                                </a:rPr>
                                <m:t>𝑖</m:t>
                              </m:r>
                            </m:sub>
                          </m:sSub>
                          <m:r>
                            <a:rPr lang="en-US" sz="2400" i="1">
                              <a:latin typeface="Cambria Math" panose="02040503050406030204" pitchFamily="18" charset="0"/>
                            </a:rPr>
                            <m:t>𝛾</m:t>
                          </m:r>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sSup>
                                    <m:sSupPr>
                                      <m:ctrlPr>
                                        <a:rPr lang="en-US" sz="2400" i="1">
                                          <a:latin typeface="Cambria Math" panose="02040503050406030204" pitchFamily="18" charset="0"/>
                                        </a:rPr>
                                      </m:ctrlPr>
                                    </m:sSupPr>
                                    <m:e>
                                      <m:r>
                                        <a:rPr lang="en-US" sz="2400" i="1">
                                          <a:latin typeface="Cambria Math" panose="02040503050406030204" pitchFamily="18" charset="0"/>
                                        </a:rPr>
                                        <m:t>𝑁</m:t>
                                      </m:r>
                                    </m:e>
                                    <m:sup>
                                      <m:r>
                                        <a:rPr lang="en-US" sz="2400" i="1">
                                          <a:latin typeface="Cambria Math" panose="02040503050406030204" pitchFamily="18" charset="0"/>
                                        </a:rPr>
                                        <m:t>′</m:t>
                                      </m:r>
                                    </m:sup>
                                  </m:sSup>
                                </m:e>
                              </m:acc>
                            </m:e>
                            <m:sub>
                              <m:r>
                                <a:rPr lang="en-US" sz="2400" i="1">
                                  <a:latin typeface="Cambria Math" panose="02040503050406030204" pitchFamily="18" charset="0"/>
                                </a:rPr>
                                <m:t>𝑖</m:t>
                              </m:r>
                            </m:sub>
                          </m:sSub>
                          <m:r>
                            <a:rPr lang="en-US" sz="2400" i="1">
                              <a:latin typeface="Cambria Math" panose="02040503050406030204" pitchFamily="18" charset="0"/>
                            </a:rPr>
                            <m:t>𝜃</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𝜏</m:t>
                              </m:r>
                            </m:e>
                            <m:sub>
                              <m:r>
                                <a:rPr lang="en-US" sz="2400" i="1">
                                  <a:latin typeface="Cambria Math" panose="02040503050406030204" pitchFamily="18" charset="0"/>
                                </a:rPr>
                                <m:t>𝑖</m:t>
                              </m:r>
                            </m:sub>
                          </m:sSub>
                        </m:e>
                      </m:d>
                      <m:r>
                        <a:rPr lang="en-US" sz="2400" i="1">
                          <a:latin typeface="Cambria Math" panose="02040503050406030204" pitchFamily="18" charset="0"/>
                        </a:rPr>
                        <m:t>)</m:t>
                      </m:r>
                      <m:r>
                        <a:rPr lang="en-US" sz="2400">
                          <a:latin typeface="Cambria Math" panose="02040503050406030204" pitchFamily="18" charset="0"/>
                        </a:rPr>
                        <m:t> </m:t>
                      </m:r>
                    </m:oMath>
                  </m:oMathPara>
                </a14:m>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a:latin typeface="Verdana" charset="0"/>
                    <a:ea typeface="Verdana" charset="0"/>
                    <a:cs typeface="Verdana" charset="0"/>
                  </a:rPr>
                  <a:t> </a:t>
                </a:r>
                <a:r>
                  <a:rPr lang="en-US" sz="2400" dirty="0" smtClean="0">
                    <a:latin typeface="Verdana" charset="0"/>
                    <a:ea typeface="Verdana" charset="0"/>
                    <a:cs typeface="Verdana" charset="0"/>
                  </a:rPr>
                  <a:t>    X: Land Characteristics, N: Neighbors, Z: Storms &amp; Time</a:t>
                </a:r>
                <a:endParaRPr lang="en-US" sz="2400" dirty="0">
                  <a:latin typeface="Verdana" charset="0"/>
                  <a:ea typeface="Verdana" charset="0"/>
                  <a:cs typeface="Verdana" charset="0"/>
                </a:endParaRPr>
              </a:p>
              <a:p>
                <a:pPr marL="0" indent="0">
                  <a:buNone/>
                </a:pPr>
                <a:endParaRPr lang="en-US" sz="2400" dirty="0" smtClean="0">
                  <a:latin typeface="Verdana" charset="0"/>
                  <a:ea typeface="Verdana" charset="0"/>
                  <a:cs typeface="Verdana" charset="0"/>
                </a:endParaRPr>
              </a:p>
              <a:p>
                <a:pPr marL="0" indent="0">
                  <a:buNone/>
                </a:pPr>
                <a:r>
                  <a:rPr lang="en-US" sz="2400" dirty="0" smtClean="0">
                    <a:latin typeface="Verdana" charset="0"/>
                    <a:ea typeface="Verdana" charset="0"/>
                    <a:cs typeface="Verdana" charset="0"/>
                  </a:rPr>
                  <a:t>SIMULATIONS</a:t>
                </a:r>
              </a:p>
              <a:p>
                <a:r>
                  <a:rPr lang="en-US" sz="2400" dirty="0" smtClean="0">
                    <a:latin typeface="Verdana" charset="0"/>
                    <a:ea typeface="Verdana" charset="0"/>
                    <a:cs typeface="Verdana" charset="0"/>
                  </a:rPr>
                  <a:t>Monte Carlo simulations are used to understand emergent temporal and spatial patterns of armoring installation over the next 40 years.</a:t>
                </a:r>
              </a:p>
              <a:p>
                <a:r>
                  <a:rPr lang="en-US" sz="2400" dirty="0" smtClean="0">
                    <a:latin typeface="Verdana" charset="0"/>
                    <a:ea typeface="Verdana" charset="0"/>
                    <a:cs typeface="Verdana" charset="0"/>
                  </a:rPr>
                  <a:t>Simulations are used to understand the implications of:</a:t>
                </a:r>
              </a:p>
              <a:p>
                <a:pPr>
                  <a:buFont typeface="+mj-lt"/>
                  <a:buAutoNum type="arabicPeriod"/>
                </a:pPr>
                <a:r>
                  <a:rPr lang="en-US" sz="2400" dirty="0" smtClean="0">
                    <a:latin typeface="Verdana" charset="0"/>
                    <a:ea typeface="Verdana" charset="0"/>
                    <a:cs typeface="Verdana" charset="0"/>
                  </a:rPr>
                  <a:t>Oregon legislation (Goal18) on armoring restrictions.</a:t>
                </a:r>
              </a:p>
              <a:p>
                <a:pPr>
                  <a:buFont typeface="+mj-lt"/>
                  <a:buAutoNum type="arabicPeriod"/>
                </a:pPr>
                <a:r>
                  <a:rPr lang="en-US" sz="2400" dirty="0" smtClean="0">
                    <a:latin typeface="Verdana" charset="0"/>
                    <a:ea typeface="Verdana" charset="0"/>
                    <a:cs typeface="Verdana" charset="0"/>
                  </a:rPr>
                  <a:t>Climate change induced sea-level rise on armoring patterns and volumes</a:t>
                </a:r>
              </a:p>
              <a:p>
                <a:pPr>
                  <a:buFont typeface="+mj-lt"/>
                  <a:buAutoNum type="arabicPeriod"/>
                </a:pPr>
                <a:r>
                  <a:rPr lang="en-US" sz="2400" dirty="0" smtClean="0">
                    <a:latin typeface="Verdana" charset="0"/>
                    <a:ea typeface="Verdana" charset="0"/>
                    <a:cs typeface="Verdana" charset="0"/>
                  </a:rPr>
                  <a:t>The interaction between policy and climate change</a:t>
                </a:r>
              </a:p>
              <a:p>
                <a:pPr marL="0" indent="0">
                  <a:buNone/>
                </a:pPr>
                <a:endParaRPr lang="en-US" sz="2400" dirty="0">
                  <a:latin typeface="Verdana" charset="0"/>
                  <a:ea typeface="Verdana" charset="0"/>
                  <a:cs typeface="Verdana" charset="0"/>
                </a:endParaRPr>
              </a:p>
            </p:txBody>
          </p:sp>
        </mc:Choice>
        <mc:Fallback xmlns="">
          <p:sp>
            <p:nvSpPr>
              <p:cNvPr id="11" name="Text Placeholder 18"/>
              <p:cNvSpPr txBox="1">
                <a:spLocks noRot="1" noChangeAspect="1" noMove="1" noResize="1" noEditPoints="1" noAdjustHandles="1" noChangeArrowheads="1" noChangeShapeType="1" noTextEdit="1"/>
              </p:cNvSpPr>
              <p:nvPr/>
            </p:nvSpPr>
            <p:spPr>
              <a:xfrm>
                <a:off x="12135313" y="7468071"/>
                <a:ext cx="9418320" cy="24263052"/>
              </a:xfrm>
              <a:prstGeom prst="rect">
                <a:avLst/>
              </a:prstGeom>
              <a:blipFill>
                <a:blip r:embed="rId3"/>
                <a:stretch>
                  <a:fillRect l="-2006" t="-302" r="-1683"/>
                </a:stretch>
              </a:blipFill>
            </p:spPr>
            <p:txBody>
              <a:bodyPr/>
              <a:lstStyle/>
              <a:p>
                <a:r>
                  <a:rPr lang="en-US">
                    <a:noFill/>
                  </a:rPr>
                  <a:t> </a:t>
                </a:r>
              </a:p>
            </p:txBody>
          </p:sp>
        </mc:Fallback>
      </mc:AlternateContent>
      <p:sp>
        <p:nvSpPr>
          <p:cNvPr id="12" name="Text Placeholder 16"/>
          <p:cNvSpPr txBox="1">
            <a:spLocks/>
          </p:cNvSpPr>
          <p:nvPr/>
        </p:nvSpPr>
        <p:spPr>
          <a:xfrm>
            <a:off x="22136501" y="13997152"/>
            <a:ext cx="9418320" cy="664797"/>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b="1" dirty="0" smtClean="0">
                <a:latin typeface="Verdana" charset="0"/>
                <a:ea typeface="Verdana" charset="0"/>
                <a:cs typeface="Verdana" charset="0"/>
              </a:rPr>
              <a:t>RESULTS</a:t>
            </a:r>
            <a:endParaRPr lang="en-US" b="1" dirty="0">
              <a:latin typeface="Verdana" charset="0"/>
              <a:ea typeface="Verdana" charset="0"/>
              <a:cs typeface="Verdana" charset="0"/>
            </a:endParaRPr>
          </a:p>
        </p:txBody>
      </p:sp>
      <p:sp>
        <p:nvSpPr>
          <p:cNvPr id="13" name="Text Placeholder 18"/>
          <p:cNvSpPr txBox="1">
            <a:spLocks/>
          </p:cNvSpPr>
          <p:nvPr/>
        </p:nvSpPr>
        <p:spPr>
          <a:xfrm>
            <a:off x="22136501" y="14738149"/>
            <a:ext cx="9418320" cy="10643939"/>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2400" dirty="0" smtClean="0">
                <a:latin typeface="Verdana" charset="0"/>
                <a:ea typeface="Verdana" charset="0"/>
                <a:cs typeface="Verdana" charset="0"/>
              </a:rPr>
              <a:t>Empirical results support our initial hypotheses regarding risky characteristics of land, peer effects and cost-sharing through group installation. Our findings are robust to functional form specification.</a:t>
            </a:r>
          </a:p>
          <a:p>
            <a:endParaRPr lang="en-US" sz="2400" dirty="0">
              <a:latin typeface="Verdana" charset="0"/>
              <a:ea typeface="Verdana" charset="0"/>
              <a:cs typeface="Verdana" charset="0"/>
            </a:endParaRPr>
          </a:p>
          <a:p>
            <a:r>
              <a:rPr lang="en-US" sz="2400" dirty="0" smtClean="0">
                <a:latin typeface="Verdana" charset="0"/>
                <a:ea typeface="Verdana" charset="0"/>
                <a:cs typeface="Verdana" charset="0"/>
              </a:rPr>
              <a:t>We find that peer effects tend to dominate the model when included.  Model A above is a pure land characteristics model.  ENSO related spikes have no feedback effect. Model B includes the peer effects of neighbors and exhibits neighboring effects after an ENSO shock.  This effect substantively increases overall armoring projections (from 309 to 585).  Model B within the “coalition game” has little impact on increasing armoring levels from Model B without the game (593 to 585).  However, the coalition framework pulls forward more at-risk parcels producing armoring events in earlier periods.  Coalition effects further increase total armoring to 665 parcels.</a:t>
            </a:r>
          </a:p>
          <a:p>
            <a:endParaRPr lang="en-US" sz="2400" dirty="0">
              <a:latin typeface="Verdana" charset="0"/>
              <a:ea typeface="Verdana" charset="0"/>
              <a:cs typeface="Verdana" charset="0"/>
            </a:endParaRPr>
          </a:p>
          <a:p>
            <a:r>
              <a:rPr lang="en-US" sz="2400" dirty="0" smtClean="0">
                <a:latin typeface="Verdana" charset="0"/>
                <a:ea typeface="Verdana" charset="0"/>
                <a:cs typeface="Verdana" charset="0"/>
              </a:rPr>
              <a:t>Below, we find that Goal 18 would prevent 363 parcels from armoring over the next 40 years.  This accounts for 10.5% of all coastal parcels in Lincoln &amp; Tillamook County.  </a:t>
            </a:r>
          </a:p>
          <a:p>
            <a:endParaRPr lang="en-US" sz="2400" dirty="0">
              <a:latin typeface="Verdana" charset="0"/>
              <a:ea typeface="Verdana" charset="0"/>
              <a:cs typeface="Verdana" charset="0"/>
            </a:endParaRPr>
          </a:p>
          <a:p>
            <a:endParaRPr lang="en-US" sz="2400" dirty="0">
              <a:latin typeface="Verdana" charset="0"/>
              <a:ea typeface="Verdana" charset="0"/>
              <a:cs typeface="Verdana" charset="0"/>
            </a:endParaRPr>
          </a:p>
        </p:txBody>
      </p:sp>
      <p:sp>
        <p:nvSpPr>
          <p:cNvPr id="14" name="Text Placeholder 16"/>
          <p:cNvSpPr txBox="1">
            <a:spLocks/>
          </p:cNvSpPr>
          <p:nvPr/>
        </p:nvSpPr>
        <p:spPr>
          <a:xfrm>
            <a:off x="33872077" y="9136055"/>
            <a:ext cx="8508375" cy="664797"/>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b="1" dirty="0" smtClean="0">
                <a:latin typeface="Verdana" charset="0"/>
                <a:ea typeface="Verdana" charset="0"/>
                <a:cs typeface="Verdana" charset="0"/>
              </a:rPr>
              <a:t>Policy implications</a:t>
            </a:r>
            <a:endParaRPr lang="en-US" b="1" dirty="0">
              <a:latin typeface="Verdana" charset="0"/>
              <a:ea typeface="Verdana" charset="0"/>
              <a:cs typeface="Verdana" charset="0"/>
            </a:endParaRPr>
          </a:p>
        </p:txBody>
      </p:sp>
      <p:sp>
        <p:nvSpPr>
          <p:cNvPr id="15" name="Text Placeholder 18"/>
          <p:cNvSpPr txBox="1">
            <a:spLocks/>
          </p:cNvSpPr>
          <p:nvPr/>
        </p:nvSpPr>
        <p:spPr>
          <a:xfrm>
            <a:off x="33872077" y="9800852"/>
            <a:ext cx="8508375" cy="18985647"/>
          </a:xfrm>
          <a:prstGeom prst="rect">
            <a:avLst/>
          </a:prstGeom>
        </p:spPr>
        <p:txBody>
          <a:bodyPr wrap="square" lIns="0" tIns="0" rIns="0" bIns="0">
            <a:spAutoFit/>
          </a:bodyPr>
          <a:lstStyle>
            <a:lvl1pPr marL="457200" marR="0" indent="-457200" algn="l" defTabSz="4389120" rtl="0" eaLnBrk="1" fontAlgn="auto" latinLnBrk="0" hangingPunct="1">
              <a:lnSpc>
                <a:spcPts val="3360"/>
              </a:lnSpc>
              <a:spcBef>
                <a:spcPts val="0"/>
              </a:spcBef>
              <a:spcAft>
                <a:spcPts val="800"/>
              </a:spcAft>
              <a:buClrTx/>
              <a:buSzTx/>
              <a:buFont typeface="Arial" charset="0"/>
              <a:buChar char="•"/>
              <a:tabLst/>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smtClean="0">
                <a:latin typeface="Verdana" charset="0"/>
                <a:ea typeface="Verdana" charset="0"/>
                <a:cs typeface="Verdana" charset="0"/>
              </a:rPr>
              <a:t>Private armoring decisions are made at the parcel level and may result in spatial spillovers leading to higher volumes of localized armoring.</a:t>
            </a:r>
          </a:p>
          <a:p>
            <a:r>
              <a:rPr lang="en-US" dirty="0" smtClean="0">
                <a:latin typeface="Verdana" charset="0"/>
                <a:ea typeface="Verdana" charset="0"/>
                <a:cs typeface="Verdana" charset="0"/>
              </a:rPr>
              <a:t>Public beach nourishment has been shown to theoretically lead to under provision of protection due to free-ridership.</a:t>
            </a:r>
          </a:p>
          <a:p>
            <a:r>
              <a:rPr lang="en-US" dirty="0" smtClean="0">
                <a:latin typeface="Verdana" charset="0"/>
                <a:ea typeface="Verdana" charset="0"/>
                <a:cs typeface="Verdana" charset="0"/>
              </a:rPr>
              <a:t>An optimal strategy of coastal protection must be designed to limit private parcel adaptation, while providing optimal public nourishment in appropriate communities.</a:t>
            </a:r>
          </a:p>
          <a:p>
            <a:r>
              <a:rPr lang="en-US" dirty="0" smtClean="0">
                <a:latin typeface="Verdana" charset="0"/>
                <a:ea typeface="Verdana" charset="0"/>
                <a:cs typeface="Verdana" charset="0"/>
              </a:rPr>
              <a:t>Within the private decision process, failing to account for peer effects will lead to dramatically different expected armoring patterns.  Peer effect outcomes are larger and highly different spatially due to clustering patterns of installation.  </a:t>
            </a:r>
          </a:p>
          <a:p>
            <a:r>
              <a:rPr lang="en-US" dirty="0" smtClean="0">
                <a:latin typeface="Verdana" charset="0"/>
                <a:ea typeface="Verdana" charset="0"/>
                <a:cs typeface="Verdana" charset="0"/>
              </a:rPr>
              <a:t>Within the private decision process, failing to account for the coalition effect leads to different temporal patterns of installation.</a:t>
            </a:r>
          </a:p>
          <a:p>
            <a:r>
              <a:rPr lang="en-US" dirty="0" smtClean="0">
                <a:latin typeface="Verdana" charset="0"/>
                <a:ea typeface="Verdana" charset="0"/>
                <a:cs typeface="Verdana" charset="0"/>
              </a:rPr>
              <a:t>Beaches that have faced erosion for decades may be likely to continue to do so.  While our findings suggest that Goal 18 will preserve 10.5% of the coastline in Tillamook &amp; Lincoln county, an anthropocentric perspective would find 10.5% of coastal parcels facing irreversible loss.  Pressure to update Goal 18 to allow more private adaptation is likely given the enormity of potential damage over the next four decades.</a:t>
            </a:r>
          </a:p>
          <a:p>
            <a:r>
              <a:rPr lang="en-US" dirty="0" smtClean="0">
                <a:latin typeface="Verdana" charset="0"/>
                <a:ea typeface="Verdana" charset="0"/>
                <a:cs typeface="Verdana" charset="0"/>
              </a:rPr>
              <a:t>The graph above demonstrates the impact of climate change induced sea-level rise.  The mean armoring level after 40 years from our base model (593) increases to 1,860 without Goal 18 and with sea-level rise.  This further illustrates the challenges that will be faced by coastal communities trying to balance the preservation of the natural coastline and the protection of private property.  </a:t>
            </a:r>
          </a:p>
          <a:p>
            <a:endParaRPr lang="en-US" sz="2400" dirty="0">
              <a:latin typeface="Verdana" charset="0"/>
              <a:ea typeface="Verdana" charset="0"/>
              <a:cs typeface="Verdana" charset="0"/>
            </a:endParaRPr>
          </a:p>
        </p:txBody>
      </p:sp>
      <p:pic>
        <p:nvPicPr>
          <p:cNvPr id="17" name="Picture 16"/>
          <p:cNvPicPr>
            <a:picLocks noChangeAspect="1"/>
          </p:cNvPicPr>
          <p:nvPr/>
        </p:nvPicPr>
        <p:blipFill>
          <a:blip r:embed="rId4"/>
          <a:stretch>
            <a:fillRect/>
          </a:stretch>
        </p:blipFill>
        <p:spPr>
          <a:xfrm>
            <a:off x="2818981" y="6449616"/>
            <a:ext cx="7156292" cy="4768018"/>
          </a:xfrm>
          <a:prstGeom prst="rect">
            <a:avLst/>
          </a:prstGeom>
          <a:ln>
            <a:solidFill>
              <a:schemeClr val="tx1"/>
            </a:solidFill>
          </a:ln>
        </p:spPr>
      </p:pic>
      <p:pic>
        <p:nvPicPr>
          <p:cNvPr id="18" name="Picture 17"/>
          <p:cNvPicPr>
            <a:picLocks noChangeAspect="1"/>
          </p:cNvPicPr>
          <p:nvPr/>
        </p:nvPicPr>
        <p:blipFill rotWithShape="1">
          <a:blip r:embed="rId5"/>
          <a:srcRect l="12444" r="10910"/>
          <a:stretch/>
        </p:blipFill>
        <p:spPr>
          <a:xfrm>
            <a:off x="3899635" y="14540555"/>
            <a:ext cx="4994983" cy="6258354"/>
          </a:xfrm>
          <a:prstGeom prst="rect">
            <a:avLst/>
          </a:prstGeom>
          <a:ln>
            <a:solidFill>
              <a:schemeClr val="tx1"/>
            </a:solidFill>
          </a:ln>
        </p:spPr>
      </p:pic>
      <p:sp>
        <p:nvSpPr>
          <p:cNvPr id="16" name="Text Placeholder 18"/>
          <p:cNvSpPr txBox="1">
            <a:spLocks/>
          </p:cNvSpPr>
          <p:nvPr/>
        </p:nvSpPr>
        <p:spPr>
          <a:xfrm>
            <a:off x="3448630" y="11399079"/>
            <a:ext cx="7013232" cy="333425"/>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ts val="2600"/>
              </a:lnSpc>
              <a:spcAft>
                <a:spcPts val="0"/>
              </a:spcAft>
            </a:pPr>
            <a:r>
              <a:rPr lang="en-US" sz="2000" dirty="0" smtClean="0">
                <a:latin typeface="Verdana" charset="0"/>
                <a:ea typeface="Verdana" charset="0"/>
                <a:cs typeface="Verdana" charset="0"/>
              </a:rPr>
              <a:t>Example of Armoring along the Oregon coast</a:t>
            </a:r>
            <a:endParaRPr lang="en-US" sz="2000" dirty="0">
              <a:latin typeface="Verdana" charset="0"/>
              <a:ea typeface="Verdana" charset="0"/>
              <a:cs typeface="Verdana" charset="0"/>
            </a:endParaRPr>
          </a:p>
        </p:txBody>
      </p:sp>
      <p:sp>
        <p:nvSpPr>
          <p:cNvPr id="19" name="Text Placeholder 18"/>
          <p:cNvSpPr txBox="1">
            <a:spLocks/>
          </p:cNvSpPr>
          <p:nvPr/>
        </p:nvSpPr>
        <p:spPr>
          <a:xfrm>
            <a:off x="3856511" y="21001745"/>
            <a:ext cx="5791676" cy="666849"/>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ts val="2600"/>
              </a:lnSpc>
              <a:spcAft>
                <a:spcPts val="0"/>
              </a:spcAft>
            </a:pPr>
            <a:r>
              <a:rPr lang="en-US" sz="2000" dirty="0" smtClean="0">
                <a:latin typeface="Verdana" charset="0"/>
                <a:ea typeface="Verdana" charset="0"/>
                <a:cs typeface="Verdana" charset="0"/>
              </a:rPr>
              <a:t>Armoring locations as of 2014.  Inset: Example of spatial variation.</a:t>
            </a:r>
            <a:endParaRPr lang="en-US" sz="2000" dirty="0">
              <a:latin typeface="Verdana" charset="0"/>
              <a:ea typeface="Verdana" charset="0"/>
              <a:cs typeface="Verdana"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42296" y="1180662"/>
            <a:ext cx="10032665" cy="6917931"/>
          </a:xfrm>
          <a:prstGeom prst="rect">
            <a:avLst/>
          </a:prstGeom>
        </p:spPr>
      </p:pic>
      <p:pic>
        <p:nvPicPr>
          <p:cNvPr id="21" name="Picture 20" descr="C:\Users\beasleyw\Downloads\1_1500_scale_bps.jpg"/>
          <p:cNvPicPr/>
          <p:nvPr/>
        </p:nvPicPr>
        <p:blipFill rotWithShape="1">
          <a:blip r:embed="rId7" cstate="print">
            <a:extLst>
              <a:ext uri="{28A0092B-C50C-407E-A947-70E740481C1C}">
                <a14:useLocalDpi xmlns:a14="http://schemas.microsoft.com/office/drawing/2010/main" val="0"/>
              </a:ext>
            </a:extLst>
          </a:blip>
          <a:srcRect l="12811" t="9728" r="11868" b="9111"/>
          <a:stretch/>
        </p:blipFill>
        <p:spPr bwMode="auto">
          <a:xfrm>
            <a:off x="7029861" y="15618749"/>
            <a:ext cx="2945412" cy="4433019"/>
          </a:xfrm>
          <a:prstGeom prst="rect">
            <a:avLst/>
          </a:prstGeom>
          <a:noFill/>
          <a:ln w="28575">
            <a:solidFill>
              <a:schemeClr val="tx1"/>
            </a:solidFill>
          </a:ln>
          <a:extLst>
            <a:ext uri="{53640926-AAD7-44D8-BBD7-CCE9431645EC}">
              <a14:shadowObscured xmlns:a14="http://schemas.microsoft.com/office/drawing/2010/main"/>
            </a:ext>
          </a:extLst>
        </p:spPr>
      </p:pic>
      <p:sp>
        <p:nvSpPr>
          <p:cNvPr id="22" name="Text Placeholder 18"/>
          <p:cNvSpPr txBox="1">
            <a:spLocks/>
          </p:cNvSpPr>
          <p:nvPr/>
        </p:nvSpPr>
        <p:spPr>
          <a:xfrm>
            <a:off x="787508" y="32316127"/>
            <a:ext cx="29429255" cy="436017"/>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2400" dirty="0" smtClean="0">
                <a:latin typeface="Verdana" charset="0"/>
                <a:ea typeface="Verdana" charset="0"/>
                <a:cs typeface="Verdana" charset="0"/>
              </a:rPr>
              <a:t>1 – PhD Candidate, Applied Economics Department, Oregon State University, 319A Ballard Extension Hall, 2591 SW Campus Way, Corvallis, OR 97331, Email: beasleyw@oregonstate.edu</a:t>
            </a:r>
            <a:endParaRPr lang="en-US" sz="2400" dirty="0">
              <a:latin typeface="Verdana" charset="0"/>
              <a:ea typeface="Verdana" charset="0"/>
              <a:cs typeface="Verdana" charset="0"/>
            </a:endParaRPr>
          </a:p>
        </p:txBody>
      </p:sp>
      <p:sp>
        <p:nvSpPr>
          <p:cNvPr id="23" name="Text Placeholder 18"/>
          <p:cNvSpPr txBox="1">
            <a:spLocks/>
          </p:cNvSpPr>
          <p:nvPr/>
        </p:nvSpPr>
        <p:spPr>
          <a:xfrm>
            <a:off x="30835770" y="32316127"/>
            <a:ext cx="12722921" cy="436017"/>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2400" dirty="0" smtClean="0">
                <a:latin typeface="Verdana" charset="0"/>
                <a:ea typeface="Verdana" charset="0"/>
                <a:cs typeface="Verdana" charset="0"/>
              </a:rPr>
              <a:t>2 – Assistant Professor, Applied Economics Department, Oregon State University</a:t>
            </a:r>
            <a:endParaRPr lang="en-US" sz="2400" dirty="0">
              <a:latin typeface="Verdana" charset="0"/>
              <a:ea typeface="Verdana" charset="0"/>
              <a:cs typeface="Verdan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18980565"/>
              </p:ext>
            </p:extLst>
          </p:nvPr>
        </p:nvGraphicFramePr>
        <p:xfrm>
          <a:off x="1765132" y="26049583"/>
          <a:ext cx="9787313" cy="3749040"/>
        </p:xfrm>
        <a:graphic>
          <a:graphicData uri="http://schemas.openxmlformats.org/drawingml/2006/table">
            <a:tbl>
              <a:tblPr firstRow="1" bandRow="1">
                <a:tableStyleId>{2D5ABB26-0587-4C30-8999-92F81FD0307C}</a:tableStyleId>
              </a:tblPr>
              <a:tblGrid>
                <a:gridCol w="2305858">
                  <a:extLst>
                    <a:ext uri="{9D8B030D-6E8A-4147-A177-3AD203B41FA5}">
                      <a16:colId xmlns:a16="http://schemas.microsoft.com/office/drawing/2014/main" val="864764290"/>
                    </a:ext>
                  </a:extLst>
                </a:gridCol>
                <a:gridCol w="3449782">
                  <a:extLst>
                    <a:ext uri="{9D8B030D-6E8A-4147-A177-3AD203B41FA5}">
                      <a16:colId xmlns:a16="http://schemas.microsoft.com/office/drawing/2014/main" val="3276399906"/>
                    </a:ext>
                  </a:extLst>
                </a:gridCol>
                <a:gridCol w="4031673">
                  <a:extLst>
                    <a:ext uri="{9D8B030D-6E8A-4147-A177-3AD203B41FA5}">
                      <a16:colId xmlns:a16="http://schemas.microsoft.com/office/drawing/2014/main" val="1042096371"/>
                    </a:ext>
                  </a:extLst>
                </a:gridCol>
              </a:tblGrid>
              <a:tr h="370840">
                <a:tc>
                  <a:txBody>
                    <a:bodyPr/>
                    <a:lstStyle/>
                    <a:p>
                      <a:endParaRPr lang="en-US" sz="2400" b="1" dirty="0">
                        <a:latin typeface="Verdana" panose="020B0604030504040204" pitchFamily="34" charset="0"/>
                        <a:ea typeface="Verdana" panose="020B0604030504040204" pitchFamily="34" charset="0"/>
                        <a:cs typeface="Verdana" panose="020B060403050404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Armoring</a:t>
                      </a:r>
                      <a:endParaRPr lang="en-US" sz="2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Nourishment</a:t>
                      </a:r>
                      <a:endParaRPr lang="en-US" sz="2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dot"/>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93939"/>
                  </a:ext>
                </a:extLst>
              </a:tr>
              <a:tr h="370840">
                <a:tc>
                  <a:txBody>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Decision Maker</a:t>
                      </a:r>
                      <a:endParaRPr lang="en-US" sz="2400" b="1" dirty="0">
                        <a:latin typeface="Verdana" panose="020B0604030504040204" pitchFamily="34" charset="0"/>
                        <a:ea typeface="Verdana" panose="020B0604030504040204" pitchFamily="34" charset="0"/>
                        <a:cs typeface="Verdana" panose="020B060403050404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Individual homeowner</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Community</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233053767"/>
                  </a:ext>
                </a:extLst>
              </a:tr>
              <a:tr h="370840">
                <a:tc>
                  <a:txBody>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Cost</a:t>
                      </a:r>
                      <a:endParaRPr lang="en-US" sz="2400" b="1" dirty="0">
                        <a:latin typeface="Verdana" panose="020B0604030504040204" pitchFamily="34" charset="0"/>
                        <a:ea typeface="Verdana" panose="020B0604030504040204" pitchFamily="34" charset="0"/>
                        <a:cs typeface="Verdana" panose="020B060403050404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Cheap</a:t>
                      </a:r>
                      <a:r>
                        <a:rPr lang="en-US" sz="2400" baseline="0" dirty="0" smtClean="0">
                          <a:latin typeface="Verdana" panose="020B0604030504040204" pitchFamily="34" charset="0"/>
                          <a:ea typeface="Verdana" panose="020B0604030504040204" pitchFamily="34" charset="0"/>
                          <a:cs typeface="Verdana" panose="020B0604030504040204" pitchFamily="34" charset="0"/>
                        </a:rPr>
                        <a:t> relative to property value</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Expensive</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831403728"/>
                  </a:ext>
                </a:extLst>
              </a:tr>
              <a:tr h="370840">
                <a:tc>
                  <a:txBody>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Upkeep</a:t>
                      </a:r>
                      <a:endParaRPr lang="en-US" sz="2400" b="1" dirty="0">
                        <a:latin typeface="Verdana" panose="020B0604030504040204" pitchFamily="34" charset="0"/>
                        <a:ea typeface="Verdana" panose="020B0604030504040204" pitchFamily="34" charset="0"/>
                        <a:cs typeface="Verdana" panose="020B060403050404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Minimal</a:t>
                      </a:r>
                      <a:r>
                        <a:rPr lang="en-US" sz="2400" baseline="0" dirty="0" smtClean="0">
                          <a:latin typeface="Verdana" panose="020B0604030504040204" pitchFamily="34" charset="0"/>
                          <a:ea typeface="Verdana" panose="020B0604030504040204" pitchFamily="34" charset="0"/>
                          <a:cs typeface="Verdana" panose="020B0604030504040204" pitchFamily="34" charset="0"/>
                        </a:rPr>
                        <a:t> maintenance</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Cyclical</a:t>
                      </a:r>
                      <a:r>
                        <a:rPr lang="en-US" sz="2400" baseline="0" dirty="0" smtClean="0">
                          <a:latin typeface="Verdana" panose="020B0604030504040204" pitchFamily="34" charset="0"/>
                          <a:ea typeface="Verdana" panose="020B0604030504040204" pitchFamily="34" charset="0"/>
                          <a:cs typeface="Verdana" panose="020B0604030504040204" pitchFamily="34" charset="0"/>
                        </a:rPr>
                        <a:t> replenishment cycle</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289141487"/>
                  </a:ext>
                </a:extLst>
              </a:tr>
              <a:tr h="370840">
                <a:tc>
                  <a:txBody>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Theoretical</a:t>
                      </a:r>
                      <a:r>
                        <a:rPr lang="en-US" sz="2400" b="1" baseline="0" dirty="0" smtClean="0">
                          <a:latin typeface="Verdana" panose="020B0604030504040204" pitchFamily="34" charset="0"/>
                          <a:ea typeface="Verdana" panose="020B0604030504040204" pitchFamily="34" charset="0"/>
                          <a:cs typeface="Verdana" panose="020B0604030504040204" pitchFamily="34" charset="0"/>
                        </a:rPr>
                        <a:t> Impact</a:t>
                      </a:r>
                      <a:endParaRPr lang="en-US" sz="2400" b="1" dirty="0">
                        <a:latin typeface="Verdana" panose="020B0604030504040204" pitchFamily="34" charset="0"/>
                        <a:ea typeface="Verdana" panose="020B0604030504040204" pitchFamily="34" charset="0"/>
                        <a:cs typeface="Verdana" panose="020B060403050404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tcPr>
                </a:tc>
                <a:tc>
                  <a: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Negative</a:t>
                      </a:r>
                      <a:r>
                        <a:rPr lang="en-US" sz="2400" baseline="0" dirty="0" smtClean="0">
                          <a:latin typeface="Verdana" panose="020B0604030504040204" pitchFamily="34" charset="0"/>
                          <a:ea typeface="Verdana" panose="020B0604030504040204" pitchFamily="34" charset="0"/>
                          <a:cs typeface="Verdana" panose="020B0604030504040204" pitchFamily="34" charset="0"/>
                        </a:rPr>
                        <a:t> Externality (Over abundance)</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tcPr>
                </a:tc>
                <a:tc>
                  <a: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Positive Externality (Under utilization)</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tcPr>
                </a:tc>
                <a:extLst>
                  <a:ext uri="{0D108BD9-81ED-4DB2-BD59-A6C34878D82A}">
                    <a16:rowId xmlns:a16="http://schemas.microsoft.com/office/drawing/2014/main" val="330679808"/>
                  </a:ext>
                </a:extLst>
              </a:tr>
            </a:tbl>
          </a:graphicData>
        </a:graphic>
      </p:graphicFrame>
      <p:sp>
        <p:nvSpPr>
          <p:cNvPr id="24" name="Text Placeholder 18"/>
          <p:cNvSpPr txBox="1">
            <a:spLocks/>
          </p:cNvSpPr>
          <p:nvPr/>
        </p:nvSpPr>
        <p:spPr>
          <a:xfrm>
            <a:off x="1920239" y="30058101"/>
            <a:ext cx="9418320" cy="1308050"/>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2400" dirty="0" smtClean="0">
                <a:latin typeface="Verdana" charset="0"/>
                <a:ea typeface="Verdana" charset="0"/>
                <a:cs typeface="Verdana" charset="0"/>
              </a:rPr>
              <a:t>This research attempts to fill the gap in the literature.  An optimal coastline management strategy is likely to employ all adaptation measures.</a:t>
            </a:r>
            <a:endParaRPr lang="en-US" sz="2400" dirty="0">
              <a:latin typeface="Verdana" charset="0"/>
              <a:ea typeface="Verdana" charset="0"/>
              <a:cs typeface="Verdana" charset="0"/>
            </a:endParaRPr>
          </a:p>
        </p:txBody>
      </p:sp>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l="9371" r="7935"/>
          <a:stretch/>
        </p:blipFill>
        <p:spPr>
          <a:xfrm>
            <a:off x="22093317" y="6449617"/>
            <a:ext cx="10012283" cy="5882576"/>
          </a:xfrm>
          <a:prstGeom prst="rect">
            <a:avLst/>
          </a:prstGeom>
          <a:ln>
            <a:solidFill>
              <a:schemeClr val="tx1"/>
            </a:solidFill>
          </a:ln>
        </p:spPr>
      </p:pic>
      <p:pic>
        <p:nvPicPr>
          <p:cNvPr id="28" name="Picture 27"/>
          <p:cNvPicPr>
            <a:picLocks noChangeAspect="1"/>
          </p:cNvPicPr>
          <p:nvPr/>
        </p:nvPicPr>
        <p:blipFill rotWithShape="1">
          <a:blip r:embed="rId9">
            <a:extLst>
              <a:ext uri="{28A0092B-C50C-407E-A947-70E740481C1C}">
                <a14:useLocalDpi xmlns:a14="http://schemas.microsoft.com/office/drawing/2010/main" val="0"/>
              </a:ext>
            </a:extLst>
          </a:blip>
          <a:srcRect l="6528" r="7978"/>
          <a:stretch/>
        </p:blipFill>
        <p:spPr>
          <a:xfrm>
            <a:off x="22071725" y="24788822"/>
            <a:ext cx="10055466" cy="5921565"/>
          </a:xfrm>
          <a:prstGeom prst="rect">
            <a:avLst/>
          </a:prstGeom>
          <a:ln>
            <a:solidFill>
              <a:schemeClr val="tx1"/>
            </a:solidFill>
          </a:ln>
        </p:spPr>
      </p:pic>
      <p:sp>
        <p:nvSpPr>
          <p:cNvPr id="29" name="Text Placeholder 18"/>
          <p:cNvSpPr txBox="1">
            <a:spLocks/>
          </p:cNvSpPr>
          <p:nvPr/>
        </p:nvSpPr>
        <p:spPr>
          <a:xfrm>
            <a:off x="22193599" y="30984266"/>
            <a:ext cx="9911999" cy="666849"/>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nSpc>
                <a:spcPts val="2600"/>
              </a:lnSpc>
              <a:spcAft>
                <a:spcPts val="0"/>
              </a:spcAft>
            </a:pPr>
            <a:r>
              <a:rPr lang="en-US" sz="2000" dirty="0" smtClean="0">
                <a:latin typeface="Verdana" charset="0"/>
                <a:ea typeface="Verdana" charset="0"/>
                <a:cs typeface="Verdana" charset="0"/>
              </a:rPr>
              <a:t>Top – Peer effects model</a:t>
            </a:r>
          </a:p>
          <a:p>
            <a:pPr>
              <a:lnSpc>
                <a:spcPts val="2600"/>
              </a:lnSpc>
              <a:spcAft>
                <a:spcPts val="0"/>
              </a:spcAft>
            </a:pPr>
            <a:r>
              <a:rPr lang="en-US" sz="2000" dirty="0" smtClean="0">
                <a:latin typeface="Verdana" charset="0"/>
                <a:ea typeface="Verdana" charset="0"/>
                <a:cs typeface="Verdana" charset="0"/>
              </a:rPr>
              <a:t>Bottom – Peer effects model if all Oregon parcels were eligible</a:t>
            </a:r>
          </a:p>
        </p:txBody>
      </p:sp>
    </p:spTree>
    <p:extLst>
      <p:ext uri="{BB962C8B-B14F-4D97-AF65-F5344CB8AC3E}">
        <p14:creationId xmlns:p14="http://schemas.microsoft.com/office/powerpoint/2010/main" val="698744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_poster_template-48x36" id="{0FFAA6C9-1816-164A-913C-442D436FEA80}" vid="{D21D638B-596F-CB49-840C-9C72AB38A7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research_poster_template-48x36</Template>
  <TotalTime>1385</TotalTime>
  <Words>789</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Cambria Math</vt:lpstr>
      <vt:lpstr>Georgia</vt:lpstr>
      <vt:lpstr>Impact</vt:lpstr>
      <vt:lpstr>Rufina-Stencil-Bold</vt:lpstr>
      <vt:lpstr>Rufina-Stencil-Regular</vt:lpstr>
      <vt:lpstr>Stratum2 Bold</vt:lpstr>
      <vt:lpstr>Verdana</vt:lpstr>
      <vt:lpstr>Office Theme</vt:lpstr>
      <vt:lpstr>HOLD THE 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Dundas, Steven</cp:lastModifiedBy>
  <cp:revision>18</cp:revision>
  <dcterms:created xsi:type="dcterms:W3CDTF">2017-05-01T23:21:46Z</dcterms:created>
  <dcterms:modified xsi:type="dcterms:W3CDTF">2019-03-05T01:11:34Z</dcterms:modified>
</cp:coreProperties>
</file>